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8" r:id="rId5"/>
    <p:sldId id="268" r:id="rId6"/>
    <p:sldId id="278" r:id="rId7"/>
    <p:sldId id="277" r:id="rId8"/>
    <p:sldId id="272" r:id="rId9"/>
    <p:sldId id="271" r:id="rId10"/>
    <p:sldId id="266" r:id="rId11"/>
    <p:sldId id="273" r:id="rId12"/>
    <p:sldId id="280" r:id="rId13"/>
    <p:sldId id="270" r:id="rId14"/>
    <p:sldId id="282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ECE"/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BEF29E-0A3D-4865-825E-32CD83C8026B}" v="1" dt="2024-04-24T00:48:02.240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87949" autoAdjust="0"/>
  </p:normalViewPr>
  <p:slideViewPr>
    <p:cSldViewPr snapToGrid="0" showGuides="1">
      <p:cViewPr varScale="1">
        <p:scale>
          <a:sx n="109" d="100"/>
          <a:sy n="109" d="100"/>
        </p:scale>
        <p:origin x="46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shastacounty-my.sharepoint.com/personal/mfugitt_shastacounty_gov/Documents/Desktop/mf_All%20County%20BOS%20Salary%20Study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https://shastacounty-my.sharepoint.com/personal/mfugitt_shastacounty_gov/Documents/Desktop/mf_All%20County%20BOS%20Salary%20Study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'ALL CO - FILTER'!$A$2:$A$59</cx:f>
        <cx:nf>'ALL CO - FILTER'!$A$1</cx:nf>
        <cx:lvl ptCount="58" name="COUNTY">
          <cx:pt idx="0">ALPINE COUNTY</cx:pt>
          <cx:pt idx="1">SIERRA COUNTY</cx:pt>
          <cx:pt idx="2">MODOC COUNTY</cx:pt>
          <cx:pt idx="3">MONO COUNTY</cx:pt>
          <cx:pt idx="4">TRINITY COUNTY</cx:pt>
          <cx:pt idx="5">MARIPOSA COUNTY</cx:pt>
          <cx:pt idx="6">INYO COUNTY</cx:pt>
          <cx:pt idx="7">PLUMAS COUNTY</cx:pt>
          <cx:pt idx="8">COLUSA COUNTY</cx:pt>
          <cx:pt idx="9">DEL NORTE COUNTY</cx:pt>
          <cx:pt idx="10">GLENN COUNTY</cx:pt>
          <cx:pt idx="11">LASSEN COUNTY</cx:pt>
          <cx:pt idx="12">AMADOR COUNTY</cx:pt>
          <cx:pt idx="13">SISKIYOU COUNTY</cx:pt>
          <cx:pt idx="14">CALAVERAS COUNTY</cx:pt>
          <cx:pt idx="15">TUOLOMNE COUNTY</cx:pt>
          <cx:pt idx="16">SAN BENITO COUNTY</cx:pt>
          <cx:pt idx="17">TEHAMA COUNTY</cx:pt>
          <cx:pt idx="18">LAKE COUNTY, CA</cx:pt>
          <cx:pt idx="19">YUBA COUNTY</cx:pt>
          <cx:pt idx="20">MENDOCINO COUNTY</cx:pt>
          <cx:pt idx="21">SUTTER COUNTY</cx:pt>
          <cx:pt idx="22">NEVADA COUNTY</cx:pt>
          <cx:pt idx="23">HUMBOLDT COUNTY</cx:pt>
          <cx:pt idx="24">NAPA COUNTY</cx:pt>
          <cx:pt idx="25">KINGS COUNTY</cx:pt>
          <cx:pt idx="26">MADERA COUNTY</cx:pt>
          <cx:pt idx="27">IMPERIAL COUNTY</cx:pt>
          <cx:pt idx="28">SHASTA COUNTY</cx:pt>
          <cx:pt idx="29">EL DORADO COUNTY</cx:pt>
          <cx:pt idx="30">BUTTE COUNTY</cx:pt>
          <cx:pt idx="31">YOLO COUNTY</cx:pt>
          <cx:pt idx="32">MARIN COUNTY</cx:pt>
          <cx:pt idx="33">SANTA CRUZ COUNTY</cx:pt>
          <cx:pt idx="34">SAN LUIS OBISPO COUNTY</cx:pt>
          <cx:pt idx="35">MERCED COUNTY</cx:pt>
          <cx:pt idx="36">PLACER COUNTY</cx:pt>
          <cx:pt idx="37">MONTEREY COUNTY</cx:pt>
          <cx:pt idx="38">SANTA BARBARA COUNTY</cx:pt>
          <cx:pt idx="39">SOLANO COUNTY</cx:pt>
          <cx:pt idx="40">TULARE COUNTY</cx:pt>
          <cx:pt idx="41">SONOMA COUNTY</cx:pt>
          <cx:pt idx="42">STANISLAUS COUNTY</cx:pt>
          <cx:pt idx="43">SAN MATEO COUNTY</cx:pt>
          <cx:pt idx="44">SAN JOAQUIN COUNTY</cx:pt>
          <cx:pt idx="45">VENTURA COUNTY</cx:pt>
          <cx:pt idx="46">SAN FRANCISCO COUNTY</cx:pt>
          <cx:pt idx="47">KERN COUNTY</cx:pt>
          <cx:pt idx="48">FRESNO COUNTY</cx:pt>
          <cx:pt idx="49">CONTRA COSTA COUNTY</cx:pt>
          <cx:pt idx="50">SACRAMENTO COUNTY</cx:pt>
          <cx:pt idx="51">ALAMEDA COUNTY</cx:pt>
          <cx:pt idx="52">SANTA CLARA COUNTY</cx:pt>
          <cx:pt idx="53">SAN BERNARDINO COUNTY</cx:pt>
          <cx:pt idx="54">RIVERSIDE COUNTY</cx:pt>
          <cx:pt idx="55">ORANGE COUNTY</cx:pt>
          <cx:pt idx="56">SAN DIEGO COUNTY</cx:pt>
          <cx:pt idx="57">LOS ANGELES COUNTY</cx:pt>
        </cx:lvl>
      </cx:strDim>
      <cx:numDim type="colorVal">
        <cx:f>'ALL CO - FILTER'!$B$2:$B$59</cx:f>
        <cx:nf>'ALL CO - FILTER'!$B$1</cx:nf>
        <cx:lvl ptCount="58" formatCode="_(* #,##0_);_(* \(#,##0\);_(* &quot;-&quot;??_);_(@_)" name=" POPULATION ">
          <cx:pt idx="0">1515</cx:pt>
          <cx:pt idx="1">2916</cx:pt>
          <cx:pt idx="2">8651</cx:pt>
          <cx:pt idx="3">13219</cx:pt>
          <cx:pt idx="4">15889</cx:pt>
          <cx:pt idx="5">17130</cx:pt>
          <cx:pt idx="6">18829</cx:pt>
          <cx:pt idx="7">19650</cx:pt>
          <cx:pt idx="8">21811</cx:pt>
          <cx:pt idx="9">27462</cx:pt>
          <cx:pt idx="10">28657</cx:pt>
          <cx:pt idx="11">31873</cx:pt>
          <cx:pt idx="12">40577</cx:pt>
          <cx:pt idx="13">44049</cx:pt>
          <cx:pt idx="14">45674</cx:pt>
          <cx:pt idx="15">54993</cx:pt>
          <cx:pt idx="16">64753</cx:pt>
          <cx:pt idx="17">65484</cx:pt>
          <cx:pt idx="18">68024</cx:pt>
          <cx:pt idx="19">81705</cx:pt>
          <cx:pt idx="20">91145</cx:pt>
          <cx:pt idx="21">99101</cx:pt>
          <cx:pt idx="22">102322</cx:pt>
          <cx:pt idx="23">136132</cx:pt>
          <cx:pt idx="24">137384</cx:pt>
          <cx:pt idx="25">152515</cx:pt>
          <cx:pt idx="26">157243</cx:pt>
          <cx:pt idx="27">179578</cx:pt>
          <cx:pt idx="28">181852</cx:pt>
          <cx:pt idx="29">191713</cx:pt>
          <cx:pt idx="30">213605</cx:pt>
          <cx:pt idx="31">217141</cx:pt>
          <cx:pt idx="32">260485</cx:pt>
          <cx:pt idx="33">268571</cx:pt>
          <cx:pt idx="34">281712</cx:pt>
          <cx:pt idx="35">282290</cx:pt>
          <cx:pt idx="36">406608</cx:pt>
          <cx:pt idx="37">437609</cx:pt>
          <cx:pt idx="38">445213</cx:pt>
          <cx:pt idx="39">450995</cx:pt>
          <cx:pt idx="40">473446</cx:pt>
          <cx:pt idx="41">488436</cx:pt>
          <cx:pt idx="42">552063</cx:pt>
          <cx:pt idx="43">754250</cx:pt>
          <cx:pt idx="44">779445</cx:pt>
          <cx:pt idx="45">842009</cx:pt>
          <cx:pt idx="46">851036</cx:pt>
          <cx:pt idx="47">906883</cx:pt>
          <cx:pt idx="48">1008280</cx:pt>
          <cx:pt idx="49">1162648</cx:pt>
          <cx:pt idx="50">1579211</cx:pt>
          <cx:pt idx="51">1663823</cx:pt>
          <cx:pt idx="52">1916831</cx:pt>
          <cx:pt idx="53">2180563</cx:pt>
          <cx:pt idx="54">2429487</cx:pt>
          <cx:pt idx="55">3175227</cx:pt>
          <cx:pt idx="56">3289701</cx:pt>
          <cx:pt idx="57">9936690</cx:pt>
        </cx:lvl>
      </cx:numDim>
    </cx:data>
  </cx:chartData>
  <cx:chart>
    <cx:plotArea>
      <cx:plotAreaRegion>
        <cx:series layoutId="regionMap" uniqueId="{C93D78C2-A902-46DD-9F9A-B3532C6612F2}">
          <cx:tx>
            <cx:txData>
              <cx:f>'ALL CO - FILTER'!$B$1</cx:f>
              <cx:v> POPULATION </cx:v>
            </cx:txData>
          </cx:tx>
          <cx:dataId val="0"/>
          <cx:layoutPr>
            <cx:regionLabelLayout val="showAll"/>
            <cx:geography projectionType="mercator" viewedRegionType="state" cultureLanguage="en-US" cultureRegion="US" attribution="Powered by Bing">
              <cx:geoCache provider="{E9337A44-BEBE-4D9F-B70C-5C5E7DAFC167}">
                <cx:binary>1F1pc9s40v4rrnxeeoiDBLG1s1XmIVm2LDmS7cTzhaXYCu8bPH/925ScxKKcjDYevVVSpjyJxQZA
PGzg6QPN/zw1/34K16v8rInCuPj3U/PnB1eI9N9//FE8uetoVZxH3lOeFMlXcf6URH8kX796T+s/
nvNV7cXOH1hG9I8nd5WLdfPhv/+B1px1Mk2eVsJL4o/lOm8X66IMRfGL79786mz1HHmx6RUi954E
/vPD8mJ2d3FmLO7/OjPm97O7xw9n61h4or1r0/WfH3Yv/3D2x7DVvRGchTBIUT6DMFHPOaOIykjl
m4/24SxMYuflawlhfC5jTZNlrn7rdraKQHK5isXqzMjL7sxIyli0375+c1SbMa2en/N1UcANbv7/
Zhs7d/PnB+Piw/587Pf81I+gn3EHJv/PD/exJ9bPZ0uxEuviw5lXJJsh5q2R9Dd9v9zM0h+7mP33
P4NfwLwNfvMK1uEk/91Xe3dxMb2dzKwjIKqdq5woKlLo24gifs7goyiMfoNsi+hFmHrx+vfRHMgf
gORA4gRRXE6sxQKU8x/XS36uqDLRsEblzYcM9VI+hy9lTdWUzfdoF8ult85zUM/f1sxd+QOwHPR4
ilheXiz7hfafxpLK56BrKtEI22KJh1jic6IhWdPwcI11V0W/yP42irvyh6C4K3GCKN7dz6fzm6Os
rOyca5hTSvkWR9C53b1SBhwxQhoGbd1u0duV9a5MwjJ6z9q618IBWO7JnCCaN3NzbhxBJdE5gMgV
/o32gOINoVQohi0UDaC8SZ6Tp9/XyF3xA0DcFThJBGfzfx5Aop1jYDCw/W1JDmcDAIHlYOCtnMl8
Vxdvkjh5D36vpA+C79X1J4je9OL6G0f911lPxv85y4Ofy5QgwIf8dFfkSEGqxga74nQVvIOl7kgf
gODO9SeI4GT2eAz9U881GStYZi9WBmjZzgKKtHPEuapqGliUr/fCSdy+Q/92pA9Ab+f6E0Tv2lrM
jrB6KueEESorVH2bycDqKSMNNj8M6+pr9K7Xefz7q+eO9AHo7Vx/gujdXCwmt/PlEWwKws6pRjFT
NPxTBLlKmYZhgd18dnG8WeVemhTvsC32WjgAzz2ZE8QUTMTZZDm9uF8eQS/ZuUplBt6bn+2J6FyW
MSWEDVZVcHXFXhGuyuL3tfONNg7A9A2pE0T1bjGZTe4e/3lIwfhnsIoqTHlxsA6JKjhYOazEiKgD
F85d7oEbs/19PIcNHADmUOQEkbyd3t9cHEM3+TknKlMwAV7Tf/aAlAFIDWxKouyutbdg+6/eoZcD
+QNgHEicIIrGfHp/lH0TzEKZY1C2rdtUfsMXJ8saUTkdoGiAC+c9++VA/gAUBxIniCJErs5Gi4uZ
MVkaxzBC2DmDyBQDG2OrkkMjBNZWCnE6RSMDJwAEr85G+Sp+8oqnd1gjbzdzALRvC54gwrOL22Ow
W/DucIYpwmjLbveiH/gca/22qYH+vrZPZqv0HZx2R/oAGHeuP0H0TGt6Npsv7r65eL7N5Zsh3P8t
sEzROVMoYxjMyM1nb7uksBJTwlQ8gNBch2ezBMLqv8989ps4AMx9oRNEdDy1ZsdwGEA4EgNJ5X2E
asfPA0ss4hoCm2UA4zhcx+9wFeyKHwDfrsAJQrdN89AvFvDfMdZU2u+Fmsr4C38dbpbg81G5RihY
IluN/bYavM730Ff5l9W7Asub5I1hMwfgu803GQqeIM7Ti+XSOoKOgqVJIelD4y8eIXlv05TBuwC7
JjwDu9BOV0WxfoeuDuQPAHMgcYIo9tRWt8BncAxeC851BSsIE+UnvBbClzKWVUQHoZGeV+prcBu8
k9QO2jgA0Td6PkFUL24uzPnin/cCQbiSUKZCJh3kXO3un+AfYhhDEGybVDBwAl1Eq+ck/30mNJA/
AMiBxAmCeHl/o8+n5t0/D2PvzNNA6+g+DaLnSEVEhpystzbPyzL6koTP4veB3GvhACj3ZE4QzOVk
eT15nN8fAUywUAj4BrBKfrLK4nMVXPGKrA5yQJZeEXhtUv4+mnstHIDmnswJovlgze7uj8Ru+2xI
IhO2BXOYx9zng3CCZFUeRE4ewH1QvofRDhs4AMqhyAkiuby/u7OOsVPyc4g6Ywyun7eBxOhcBW4E
SXhD7lMKsX7HVrnclT8AxoHECaJoXEwvHqzFUeIlfQKICjiyn2W9gjmi9b74IYk1VuGqWufvCZns
N3EAnPtCJ4jonXUJJPYIu6V8jpiqyso3vRy6D8ARBFCCRYK29ueAyN6t3VX0DtfsQP4AOAcSJ4jl
471+BCQJrLDgKABn3s8UE50rkHSnQcr6rp/gsfzyDgR3pA/Ab+f6E0Rv6yFYzC4W5uQoKbBgcgDj
QRp5SRYZ+nsQA8pDZc7eCH7pkMe1yp+9V9mp2zDKm67/n57eAmfDXjsHQLt1FuxJniDId/fTi8UR
widwLg9g7ZfSn5w12PBZCHwiZaCkd2W4yt8ROxnIH4DmQOIEUbyxZnDM4Dha2q+2wGQZewllwr64
6wAiEAdjKiF9QsnrUObNOoajBu/S0P0mDoBzX+gEEYXAJjjywJn3zzMh8OUxzFVIBHpxG+wxIfAS
cY6oBif4+s+ACVnhmZnk4Nb7fffBfhMH4LovdIK4zqyHC/M4pAirmIED4SUvaLiZgtkpI0gK2jM7
Z+tq9fwOWjSQPwDIgcQJogiaORsfY9ckoHmgeJr6s7PPDCIr4GpXh0o5h2Qg5x275kD+ABQHEieI
4vVkNj5GoiVQH3AaYEp/Ev3qA9XwHXiIBjvmNdRleEee5a74ARDuCvwzCO7WJHhVqQFiDyqHEzeM
vV2pgZFzDkcaOYPHe/P5f5yc2eN+lYZjTM6gHMNxCzRAKBA8Y0fgD1ByQ4XQLiSFb5Pb9hihfA4h
BzjegQaG283qGdxiv08bBvIHPOEDiX/mEf9/RXFyc2stJhfTI+CIYbPBmgKHGLc4DikDUqCGgwKO
Fgj89p8BD5xE6Tr3VuHv47nXwgGI7smcIKa9Z2V6P1mezfXJ8vYYFF+B9FKsAt+D9OIX6HaNNliM
AVSE8EBFe8/GtPSKs/kXr0jfQfF/1tABEP9M9ASR1vso0xFUF9IZIbumPwC53SuH0UJg+wocjgR8
B0qr90Gi39fYXfEDsNwVOEEEe129ml98vJ8cIeUNTkFyOFlFMWQ2bj7DJRhwxByYJOdvV8kBbb1K
VlnpvSP7rVe3YSMHIPuW2Ani+wjVVo6goFDEisHRctDQobsMsjYYZQiybXbdZY9J+I7ldkf6APR2
rj9B2PqTyUdSSEZBJeUX59jeworPFQhZQBbyIA2jPxr8DiXcFT8AwF2BU0TQWhiWeQTVY+dEVrn6
vbTKHoSQZ6xB8BCxbWmygR7erPMnqL1n/G7NqoH8IVDu9niCWC4vjMUFBCGOkkysQfUxqAgIVPa7
X2CXy/a1kPo/wIdeuO7rMMRy9ZRDwcf4fSnFe20cgOsbPZ8gtqOFtTxK+Fft0xfBvkQ/P8/BNAX+
oMFJ1hEU4XxP3HcgfwCSA4kTRPF2emEcJd1NO4caVb3P+iXO+waDhRo74GLAW+0d2Ju34erpPUlv
A/kDsBxInCCWN/MZpC5aRyj2AFF7lQFxJfJLas0baKqKCok16uC0HFQlg+TF9TuqPey1cACWezIn
iOZyPr04yvraV5gDvezR/LYv7u6bUBmZcii/OsxfXCbh6j3r60D+ABwHEieJ4mx+jLRFCNZTwlU4
TP4zjQQvLgKVBHf7rj25hDqB70lYHMgfhOJOj6eIIjh7bi7urGN4BDYFrxiD6io/obGQf4o1yLWh
A4Okd7TcQCHwd3gH9ps4BM69fk8QUQP2yk0Q7CiVkUE7+zJzHOpZ/cQPC6fLwXJRGBq4CwzYLzeh
sHfVR36zlQOgfVPuBNGF7P8b6yjpNJBnIVM4DPftbBUEo4ebJ4YQP1R/2F11L0KwNd+TTjNs4AA0
hyInCCR42fvK5ZCLCj//6frl4GUncHoVjqi+nG3c8wih8z4TFZKjBpYmrJt9+XJISIWfv+sQequR
A1B9S+wEkV1M4HzOcmIeIwoGGSOarBDyUgS0D1DvKCkkkBM4vQN5NgOrc+HB+ZzCe35HJGy/iQMw
3Rc6QUT7iJg5scbHIEkbMssUSEvYhxLBGwjgsMALfdpddnuCY3pr550cabeJAwDd7/cEAZ3Ol2d9
PuPUOkY2HD2HM1eYaN+y4faQBTsVCoJCSGxr4QzY7zQpzi4gtTFcvyMz7q1GDkD3LbETwPfXQ9y5
b7R9Q9FPj878r29jghM7kHagQomet30OfeojAlsWDnBtCfOuGsMJRu9rksfe6tvv3zjOs31Z1d67
mF7L7tzj9hZ/PSnHecPSIFHs1SuWvr/SylyJlbV5GdbB3357c9NA9OXsxRsT9p2iTp7//AC5XkSR
kfwK2b6hnZMb3+oufANhV24N73T58wO8WYtAERd4x48KNdA4BEWhm3r98hXUaoLS9wr0BEcqWX8y
JIaKaO6fH6CsGlXBqd8fdYfChwgD4yqScvMVpA3CiSEKYTnY0OEa/v21ZLdJ2DpJ/H3WXv59FpfR
beLFovjzA7STbq/qRwtOLXiJCdC93qDmvV0NDCB9Wi36DFuYhH+Jsq0zlij1bSlfOb7ht4ukGL+a
lDe6IH3M91UncBdQU4yBE60vq6pujzK97gRJOfH9oEhvSc19udCpUgSB7hIck1tXzrPKzBK1CT52
iadqM9d12efcYTj4CLSmNVw5avAVVlOjaJJJ5jZTzw4tlXhW56FWLztitG14ayuSGSbSpC34pZQl
SyGnjt66yOoytmi84tJus0h3o2YEdXWQqdDsSkrruaQFX8I2WEm2bZZpOvFD/3Nb+cjgkTRJSDbW
cDhhbpHpqMm/5iUbp6FXm2FG2djLaGlIEQp1odSXWZUGhsYK1XRUeSLz2NcJSq+yJl6HBXd1u6F6
2kZrO5UTXYtSoSdyo+lZkY/SsJzagtWmFudEz2sc6CmTvzRFfEWoFJmIxncVcq5sjO/zxg117IlP
QdQWhtvWT4VKr1qax6PMT29it6lNnjFiKp6tGHaSLyEin+uMJsJyWnITOXFuiIJ8DGvuGF1VfpZ8
Mupq1liQyxrpGhZffZaFhubhRGdZchsn9JrVObVSmnl6GGT+pSo3jp4K4hiNX8aWl+JUR5UW6DTt
PqEomRAAUU9KaaHUUqxHOLyrI57qXAsepSynOq7TCUfCn4WiRoYrBVeF5KW6jDKqI82ZOuKJ+MmI
l6rhRTU2aJMVBg/jT3ZXUcPOtNhMHHSVa2VuioqNO6Y8pV5T63WbX5eMPmlF5Jqa733VIlYZDtU6
MxP8zsnUr9SrDTnz1l6m1AYq/EsX566JGs1InOi2wsUX5PuykVMh6SSIJ6EXRCatxMjTVNcoiV8Z
tBC1RSWZG0pc3pZcuq+csjCkUExc4uYWou7SaURmJswpjdgmVkjz3KocZnUJ4Mc1f4lJZQSVW+kN
rz4FcqfqXqt+9X3+l4KCRHdrTEakCWxdst3gJo7C3HB8LzVgNbl32mwZUyW9cgMyd0LGTDdxa3hE
m78qP4Snp85KS6thPhjrHgPVvlMr2dcrP15TVKujKpfvAye8L7wY642keWbliJuISV+FpD1KWkt1
NXANiEwWmdnYCe8s1qkJtgRpg0mK4Zm3appn9mUKs8E7jrI7xak73VYDeMp5GNwHkDsyUbrGv1VJ
fZdl+FLq0nVUxBMvSEM9TNJnJLJM6MxzrFJo3iioxXWZe/4nSoUZqnZoFOpDzK1m3LqtP42SVPck
aZGXPo/02g8zz7SjPDGrWruWWJOYOU8TowgVRe/g+XVIOm4SckMLJTJYLo0lVhgp6KZO3HRWJOyz
qylrT24yHVbMTKcdGkVhalRuew08bSU15XUtvKtIKR+dkvr9SrPIY2T5KVokiExqJC3alpmq5Dzg
QH0sNMVMkHzNa+cWSvbftpF70xVi1JWBYfP2uaykUHeZbwaFCKzIlowgwzorcqH7mjLK02rGWGLl
WRDqpOtM11NqPeFNCl9Lui1J81bkD5HHA8vGBewx7ghnzSepWCslPImVykaE+iwy7LgOI53b8IJL
wy9bSbLkqmUPzKmacZbl2PCdBhuKlop0FhDyOUqotGy6zGJV7MhG6MO6pQcJTVs9UjoyFm2SG1rI
PF0j0UOQFaNc1J/rOnwoMulRjnLyUS6V7ha2uWyUh9kqw2ji5uS5sbV51rUzHnLHjCPN05WgQ6aX
VZoh+aE3irqI39FIa2+cyF16jvPFx7lk1EEZXuddy6w0EgTuR24NKtzHGAOKtXvneYlvciJdlVXx
uURJt9QkEo1sqSj0FManVx7sOAYPYA0opVA1izLt5pLQpDvVJ63Ztry2nDxRYtDy4pPNi9KkgkWX
oM2amYXCpGpVXVZI1GMb54lBoqQd17HsGlWYct0RgQfK7imXdcjRZRFUt0ogFgV1jUxFY7+ilZ5I
9pOXEF/vVHSXKsnnHDVLR8nVCafl54TXiU6dzp79erMFyjDcavvSf/0+izXIzxrs52pYppDynJW3
iVZbKpr72p0Ko1bkUvfpp1/3tcsd+m0dwREsRBD4biG23b9n8vW2XhRJI3Bd1LeabdnBQ9aOXOnh
fV30Q3hFT+owC8O6DOvbFBSzlZjuVn/RdPkbncBJTojmwoEx3HOt150UbhA0flzXtyS/y5JpI82k
avLrLvZhgal61QXUtHndhSgTzUG0qW+ptoyyURcJC7hHzFZ++zc97XOt3Z76kbyasdCtlEgVcDNZ
2+koVg0XX5XRTV1ZVXTVRZ3+6xvrB/6DP26fAQ5vCKJQkolwpX8L0OvuhOM3XS5QfRtmn5FodKbe
Oe51G33edPPC/F9I5Ja3PiVpm3uO+/JG3e///O9dEsF/m3e1/vhl/0LeH/8ar5O+imkxvKjv5/tV
P44T9Yz++8tfB3bC9q2+PzEifvnlzy2M14aCAg6aV1O9Z1y8ttO2dueGsG+ktqYF2CZbQwL+8mI2
wN9erAT5fzEKEDgTXqGqyAqH8i7wSi4VguIE0q4HGiE6kqRZWTazuCbcqmrbTXVYylhgBKyuPqqS
0l75TRUHliwH4lEktLoPaAE7acHj7NO/zsCyOKQN7maBp5M6TK6VLIts/YCWJJGr80pOm7GTutV9
Qpt4khRKc5tJGN0JLZM8vWq4O3Iy93nbaj/I54bTy4Kn91EY2YH5xhBRIo9S0dDpoPGSerAneIpm
SrmS60h46dizy2VlwwMbyeGTEyXTTY82iWee6pqZa/oKjueRzKUrm7Z/eZKWjt08rCbfRlFrWjOP
/baZc6Gpo1dPyouyvDbq+gOSQ/ygIAicIQQjESy8Pof6tVbSuE0D7pbVDGcxmjlBF9t6yRJgr00l
Eq5XNS0fWZXCVOWRJjIj8/PA0e2uYNSARKb4mQshz6ENtzRxGKL7TpE0NG5VxV6jVkLNqJ/AN/tp
oqpxLNLQZuG7oVzpv+wnTJJmFohMXUZV3iITyB0MJ24Uydd/3VsiZBzqCWOumdikXSi4dTv9J/2i
xql0pWHsrou1epppKXsKEzZT2tLjuirHXwXw52tUdarRCsfDRiCK0mhYwcZKwb1Al8HKUk2tAjsv
aAKhV66Dc313FhxMojGYuAYW9KmjuXLpCieebsaIotIfx7lkG2VZaNO8btAsdelauF16zZtqnqhp
c4NRGF+SUhIjDVfqTR6kllzn5S3zXGpwWgeXmzvJNTu8sTX7uQpq71Ju4kXCSnTHIuBpCBeVZftp
de1psRh/v7ccGIPeUmFJcVZPJK6JRP9xk20bOJbaIPuauPUtcE3NLOyK3JcN13R4tbh77VpKLDnw
IjZNWqpdSi5j2oJh5eTe3zy9/VtU955eyK+CCsdw6gNKbcKqtvP0eszVVN6KmdJ0nBvUd+g9CXNf
GQnWJopetQ3yTY/Zmh7FGFhppZFu/PL8VIl4biWfymblpg7RReTCMxhligtWhpzb84rQqyiifmGC
o5U/MDm/VjMfC4umRJ3nno398QbW78MgpYAnOvVlXE8C3w4aWKZEaTVywPUMNsXYkBMGquSXeXP7
ahghPFLIlNUS451hVAVVlzyT4HHfDKGuqvSxdGxgxr5Hi27QvdO1YlQpWdgYhevDSkw8yRuXmVeo
elqo2qKqSnL5iyFVoQqmYZTxa1lgt9Tzfo5c1V8GXCKhWWhZ/kgb5I5f5ipqpFqvqKcuW1yjO5uq
oJKtEnFLKKl7E6Bk3lblFUu9wJDdyr3Zjr2lNpnLJSvbzepKv8/f9gZK1xvxipaWI5hzV4GdoaRd
eyV1FJ65/o7i1P9LJPWzRp1i7PEMXxciHYV2IM9/3GGsVljP/HHe5MrSV8NgsZ373FY+O6GorjY3
W6VVfO00ssUDW7uS+h+13+mxJ9d3QZI7en/3Sb/6Nv06HAaONw7dFOkMR8lsMxeZYucmvCYY6VKi
hfNKsU2JNu40KBJ3yvu/ZYiBg6mfIcJAN3h3q7lq9NA6ilmxqDb3J8trOwHOBmUReFp36bsiesBi
lillNiUkXHqRWl/9+FFxr7lqW98zfr077G8OkGgqw5lWiMpDsAgPaDtrJaeW0rCYxcLmD4kD3ked
BhgerDQum9u6yfkytVH4udeCv7s6agW681GurN64uiGKsvBt7F0HrdwFepC7lmrHVpVi5SZwo/aj
J2KLuNKYC/BZZfLDoBHlS+B0ybUWgFcMV750mbulrW9arKii3jTwlI6/tZph91pkuX+FY2VWCipP
h63/eh53zR9FhkgM5KswAqUNwZWByYBpK+ACo2nhxLNY69AMBW45i4vc8DTb3dzHjwtkLBVXfqDc
xGqkWIpbe2bZqvzh1+PZZf7b8QAVhzRiMMo4OI13l80U1uMuy91kpqUyXWV1kodjW2gt1oPUteSs
DDuDyK2WGD5R6mizg78pBFGA3NNF13qmEkKo8UUqwk1nOTbB3Ua/f4iS1vHmElpnImh1ScKKJUWi
LSyVl8l1GDrVnQB3TBHF3rcBbJpqOkXxdNgM282T9qM9s5CQu9sgyhGdtSIAVyPp+DKDDUqXaWFu
uuCy0MFBIy/YgrTceRBEjiZyTYCIsS9+Vuqh8KQHcLtVup3b6Tix5dgqeMtuki4C5ytmnV7Itnrz
azw2+9QP26gHBPYuKOVAofQlmMlDQCDj1HOdOPJmLAuUVeSXyioIe1SULiosn4SxXjRxRIBhlFqu
Z0HC1iLkxaTmLZ3G4FNDBkptPzR8Fkf3JE8xMakjN1/zlCRW5XU+MRSe0PxSIWpXbtjIIb3mYdR2
Iw6mm/6q60BR24kLT+1L1xLwnshQBIIF7kfXVRF8hfo64b1flF2lC+SBUyvRpKTQiWTDlrZR4e+3
nnhl/ZG5HfiAB/cvEPxSSvz8riaSUI3NcNQkjUPd5njiM8LWbeoALYVx+A+V6hZrr4tsanaFB77/
us5dw6+lYOLwroAtIi3AXYyVFRIcFv6QVp+2gytKFz9pmo10taLgj6mdGm3Xtu+jBPP2Lxa67vVm
pI2GcuBmTmY4aiBbjCmVVQBZnhKgXeCWKvHIV7OF52HHrGTX2twJaYH6FSm63fwIKF+jWLAJ8WCz
alEXmLXcOddNFwvYxfMRLnMwGhA8fizu6lFdUljWsvoq0/LICJsWR7oM4YVRkbNwJjM7A3Lus088
SlzDda9aZLszitRy+0OEWmlGwvgxE05aa7qtBM2NVIfGZkpihJsrxFJiSEX5VRSyO5NyWRg2BJvM
0vPQdDNJaRt0l44aFtd2Etd6SkX8Nz6q/mDKDsHrl83ewIQ3kEAcC85/7q5UwIiUWFFs6QaVdrTy
clE4OpICEVOdtG3sXNWuF3xxNJ5OwSvpjlQw8jwDo4p9FazrEqN1HWbQxK/WXk7YcwW0hF31D96g
6cZVnUnudMUki3Pu5npHWu9p24fquN3MIz3K7+qoplLxrCn5Z8+Nws8ZBQU3JFHSVq8LSWXjAHE7
smhAJp7f+P6Y24p7VWuom/lJnvYGWT5NZCUzZa8bocDOVR2Os0sTJ0ZLCATREYRUMIS4UhkoZtN5
mRX5BM8zt8APtHYgerR7461mCLvBMKFK/bEfV+1KwN4rHxt1rtUmdtvnAGn+mkTIxH5Sr7KAISMP
qDp3JV+eBLVUjQVm9sJvpUb3+murwmiIBC7sMpj1t9Jg1f/LTzRwEGutOw/ctr3NwijQcyUE+hOr
dEWRzXSeLmgGbvEwL7jVVh0zcNbe+mlUT7ugKyEK9/pOW5zRS7fTKqPL5PhSUuRs9Oq+qRqHM0cB
28vOH6ugSechSfMHyj7muGg+aYUibmRk/XoVp2zvaSWUwO7el+OBKKnCenPllUdNzTVPzl1Bbnya
pTbXzKjo4k9ZawvJUmDXyZtM/ui2gXZLOkWMnABrVo7icYHzdCw3aWNULZYXaahE4B8La+dT0gbB
JMZtCTEHuVmWKKxGCe+jRY0bO7oniF/rtl/EszqVinkmdcRyiA1WaEwbJzJw5UaXUdQ1DymmQtbD
kmUzYWd3AkcSMYEiOxBg9MLwWq41f6qICsKPYFrgWec0FTfUzMm5KWl5C3GUFiJjqIbgaec3T2mR
iWUpS8zV60iwkV1k5YRC2PHOJmEZjLPIJbBnowR96T2aT6Hs+j1zDlaBY8sW0kp6GSRxOkEZD5+9
KlWBVZIoWHrcbpheZdS5yu28NDrsp+MSu/a85CgwtcazaJ1nI4QaVFkhZAo7RlU7WmZUcJEVFSSH
8Cyfu7bkyDB0EUwKLQQTvYC4us6CVvlU2Lh7TOrM/qvkvoRHhRp1K01NcquQG78bBTnEEyKIRHzB
RVh/LZw0VWAcAlzjsYMrZ9QIPzHsxof+bbXgI4gPdgvKnRqizVVUMd0vfF8ymF0zHWLmsHtSEdoG
EVIcjXM1sBxatvLHmiBqekUuh7oPj4wYIYej264De9r0gXebDWHNVA26LrQ/lnUmokhvvbCN82fX
djHcRFFLDYtcnee5EiRPuI18QXKoIVGWqTwTgYiC5op7WTeueCnsSZR7EDv1cZgsZSaRid8SUhol
QGDrbSbzRu/cSNPM2LbBBSTCoM4sNajBBMtDgey5m8kqSy6DltWu2TYhF1O1EASeotpOUFEbJbh/
Rqrk+hvzmaiOAR4UDRZtEhTRKA69nOthVlFuW03lqYZkQ+qLordAtKiRFHYUGS4va3tUhyyMLJiJ
OBgpsRN1htYpwEtjWOhKI3JzIBNV0TrFbeFJUWQljqd9hUQY8CxqtZvC2iYnWIw9qpXaTJFsx76K
CRNM8cFnVECo6bKAmktgZqSOyyLLLqouG8kVnJMccYh7lpeRh93MAF9R6BmsUdpwnHuZJxnwkm38
SUojsMEhkRLivaKSM4hpKF2u6Y2MBL0kORehFbhCXXSlIGTkSwlG127tFizWmYtdMbbzKo2XhfDI
le90OBiVaV7EViJCp7M0BP4MQ/PbtL7pl03bkkBVctNGqLzKwVYKTaDXTmmyuAI8PVYA+YmB5HXr
MIDTL6YGA4hMYBpuNkGyRy8djwWqgYMgI6aXeLbZlXag6FKdp/zWt2ufGj0B6fQo9TvpWrZDOgJG
6SgwXM5SC4HLLJm4HqodK0/rNIcFyY9NxD0eGxrstdrYdooK0g0837XyuqyBZXpVoOEZsDevg4Bg
RSVy51RywmeuU3quSbGo50oZA891ClBMSecRgdmyPRfFjx04uNyrrI3CZlTUSudd/x9rV9bdJrJu
fxFrMQ+vDBpteUrsJC+1knZCAUVBDUAVv/5uSTltd9LnnL533RfH3ZZlhKBqj588XesPYQvgFhkC
CTj1cPVuJm6SoFLx2uDgJ6/Fy3ZpOBQNaW8arxGfs8Z6A15XArwY2T58Mmk37edkqUmVdvCucp4S
PFHEhhaRDzl7p9WMQfigdOR98LSDRyyxo7BbehbZh9nv22YnjQ+Rhye18u8aJ8meuSvOl2fbCrVN
mKLq3kBDw2UoFrw5dOE4skFZXAeAL9lzkLq4vntv6SAeeBnyKlplxL9v5dR1j37Ks3BvwnaZbrXR
Z8WVWgPr0IlNNSw9/vQwrEDVxu/1unW75Pzqz4e+YIXCcY29dwojjlcxiQjninZDt8LmhKxSjKzu
mgcOvEhyOYFr1PgZFlRfc3onvNBKngcjdfF+L9JMt71DR5U37iTMxsAaC7A/C/+8bOBGKgK5jne8
CzuINt4sn4yWumy0joMipVEnCmPr+OvCAxxF1CT20fN6qo415Lz2GHez5o8oY8UHxV3vJLJafA5d
PxY5DWnjH7B3ZNOR0KGeSysTseRrYoPt6OOsFm4i7B8d66J7Myl32AnXzt3LEve12sE073/YNTsv
Io1gtIT2nQZVA+1Xbca4z176xGc3SPqMsPx9934NVg3+tzSnTk7BbeCSL6sMl7FsVibACKYgummX
mdNCts5cV8znuF2iTI9rPk6QWIuQD5743mN9tgd8QCLuFGexMy88ThOo6pr7qlinUSylSXtlimhQ
7VC6yGOEN+jDNC4cfogp7ZL0TcldbtdKug7zXiUSaAYeMG7TfbP4uAZN79G1AKgDah3xXi2F02Xx
Zh3mWd8am7CndkYQCRmjHZQGte67lDNadK4H0VCIzFFIQg29LTXV9jT0XoablagTDUy0ZZ3bL0Xs
8QWbJpdywZ3KiLMdCdduAd0LKiVCS1h4WJvVjx7yIoeamXMoZ+09WS6tXkTuI9yChTgTLyMu1KGi
eiai4tbRSxkpb/0hPEO3fWAIz9k4JexDk7RDkFOhiKxkFDf90U1p5uZ9nenmoclc78Eoh6xbOQnV
VM064aJvfN0G96Zja3Tq45GxXIyzG9+GHg1NYYGP1PkwcBksKW/qXK44u3mqFKs8ExhZzsxP5XZN
Be6mDqApKS2xrioIFFPxskQWqhWVuHixd2bPMo7TMlNh9mIzb4h3FqdBY9Oc06NY1mQ3+WPWbtKe
Qkg1SINYGTl+HjOPwXaAnF4uUa3D25CwdH4URGWysrXmfTVCrhAbcGqL1Fqgu+EmkSMN7n3jsnhP
DII1eWOMU992Emk0QEuCdYnwftK3jBG8Jpl19UbRtKPlYlx3b0WItcXGMXTvkNDk9oz+3zBq5C+e
MIjEdBDARA4ra3Ld3QWxTo2s3Y2ep6m4QNYUhKrI9BxtrLP88OJlvf23sDVoJ3VyaxzP32FXiWWs
oHjb/oJfCR9g4Sz9/RuI9er0BjWF7nVaz9tKxJefYDaKNXsc52z3DtBGgQq3wkvXjzBE6PMF1TYC
7jnWju41wSIrchlO65pfUC6jUfoZdgirLkhXBxG1ORnGYLtg5+jxKdy22f9fMO/i+e1dPNS2uuBe
ThzvkJkkPF7AL4JstOT1IG9+QcB6GX4Il/AtkoLTB8hD6gh8mRwvcLiW42nxXOb9Con7iMzHKfSd
05+QGMv6/LGZYTMwHwOnO58j4NelNVZRrb78HUiO4RsdZjfwkvyClHksAi83chTv4LLpXXp0RID9
64yZ64SAj0xBk6n8DTnHjVrcwhpqHy/wOV3a7zHV6eM7CC1aCCG5YUl7N6di6so3HO1ns/8S9CtZ
iguYloBy+yTQ8wP0aShGV1hd23YEAlO4G3/F1iwW3m3U9uumtwZByLnJcAmGr1z0IAFeX64hXaOt
AEMR+TvgPdWxnxYMO8vtBX3PAAPfO9KzL28IvF6C1uVFHEyTl2x/AvHA6jQSu5//eNf/workM6fE
h+D4XdGsda+30RyFhOyYK4HUt8EI5NPspoSM+GduEI8z+5W5jrNCib6g9qETVLtbZh0i9xfsThFS
i0o1zM5Q9KtFlsgdm9MbigdyYc+xgafkpmMGw+dXOP9ztXbHoQyDpv6WadtL5PbOwL5Wg59tIFoF
0It+h/eRDX1TZgZa1l3jcUQzC9VEqnoH9L1AR/rh/AFO7cPvaB9zT3uCICAE6Y+xY2UPcT/QQZV0
pjHlhQQMacwAGh3TzD/eM4G5PoPvDGvGIw7C3P8TTuD4yRlo2RYaSJhysIR/zA98bNzB+kmA9STj
IXMb3lQJ0b13h2BowlXBCEnUpsUe+ZgS4WVPYCrDdByHxdQP73mExyKgMhrPgJjYfg3w3NlbvJKJ
oE+o2dEoM49ZMAcPvxEKJg1v7mueyId/wCpYgLD2Xg3WipumjVeQkCbxEFIMJpO+sDZ2Rizbeic9
vbJN3QupADh/5Rd8CCJZRtiQqsWDv/k3/CKVcHf3msWAfjWZgEn/AddwfUIr6zerKiYgsHhbuxIu
0k/GETfLyVmzXj/8R8JRd0a9tn0iDu/5hvL4ZknNWRH0Vo8W3kKzUPwkHU47zePOW5EnP16ZR+q4
ij/Nyjcv9Zyxu+msxv0/sQ8tVnrnU9/cXBmIabLxcx1q8/gPGYiEx35czfkiae2K43rjIpkrs8rt
k1DevSMkfEVYWreWDUivBt6JTQuoc8brKS1IGuJ5MrfDiSY9B3W2BgGSIuy7yal+IytZvKTk2HdN
dvM7Y+EzKFkxuj4gx4W3NHCVvgoQtL64khdfe1ifxdiBIM29xt5OOo5zf6XuQZcOS0m4xbEMl+cS
SoTBhgcdbMRVqKFqeODcXugNXNx6yjVV9R9XjpMBt3wAiNZYDSmClLJjZ5T5t2znSugaK5ptSBpQ
sX9MfMC4sWSEzuLE5U/6o3l9pjw9NI3Cj4mz+50JRa0Ur8rnuBve0yEQPCgqBol1Ufzv+VDkQOOp
IiLgAumY6Rw24DmkNKjqv/OjiKP/AKKovIrEOioMCyARewpeRN4xgwUxCi3Y9D+gSWLxRrUNIXMq
hBVCDXHoXzwpXWqZQ1BvT67Q5DeeJOIxuCHuPLzO1AdefseVAo+P4DgrtVkBHD+4uzaOsBT+bxnT
MjOX3cg+ap+Sc4a9WGoj22oCFVtKkUHv3aDCMGWHmcxa500KgbtgQZTI/D17UkqobqPOd95/oFBg
hfWLHQfhFpwSfnxPpNxmsNMt7V0PcURQKDHZ5q6bwvAVpC4LC6ElmQoRtPW/p1ADAt33ItDTvqNq
UT8plAxY84fbx7DNkrbKYmPlS53hr6FrMciDTSn4y69cqoWBU28oH6OvMh1xgzpqVF/fs6pRJDAI
BG+sLK7cakAhWOQMXZRuf2FYnV2arBoQdKmS0GNxgRiYDw78xrWc1c2GE2Xd5sq3DONYIrARhn6J
6J+HZJVp0/w/Ui/jT4kuV7cNh79Qr5qf371amlrd/y316tsB17HDuR9v/wv3aig8HhhAQULgLXPP
O75nYK0LOH6Hxk+w/+c0zB2MDXbAP2CJzRKMn60CBKxnEuyvfMwsQ93mMm3VKxO4/cv/EzXD7uo6
uXQci5D85aubdXA44lhI8cwDV4vn33+6cNN9k/j02iy3l4e//9X3D3//BO+/vz5GOyZa86ypFfAz
M7PYXL/KyJ8gdmZ03Xqzt0IxrW+cgBzXWPQxouvr+HxhjAv65c9ztP74K2Fsw/WHa3RcXnwO6sFW
oJ35NvZuVGKvbnGbrNF3ZNMU8KELEaMjw5GE/acRTOCItM0IMwHuBxGcFJQMSDRp6FRhE+kbN2vS
fNYe27Qia/ddEuZ1GrKNjUJTnrP41TQjytOkCfAzXVl58UnOFNMRqfOHaOeTkXX7wBWBUXOmmnPM
ZRWqbNgjIm3LZHK2ve5JqTEj6EgR88rreN7Af/oSsi/puVqypk1TXIloSMeiDbt8HjLIKumIshzx
IO12Iq6QxoekKv0vq1kdPCLsv7DBVsg2rVDApH8zdSSrqJo7LJF4pX4op3KI/UfFHH8LqPQYS6x7
tUu/kNqvN74UAbR53m3x8lHbIoQ9XaistmBKvQk7Du0xw3sITjsRdreQKHmmNft8sXMmaHHIIDXF
2dIZTBc94eOsq65f+dEyL3kZVJgc4IhOe0gCerdC/TvEdib7SaA1ITuOhGjGzdbEEAwEVoKtJ9iQ
Y13neRtZXfj+QG+D1cyVTCCEUJqGWxWFd80IymmobvdvjBjsMt14KfXzIKE3g55toWGf53Pn3Qi/
/Zi2oyqbkHd5xoIMNRfvOIZ9Bm8BjNkPBrcKSO8gbTdChxniGL2N8eTgsq08HcdfL5ZSRrxqCgOV
+z5rQakgZE9uOJS6YSIHTIpyRJ3DzRrOae44NKjW0a2LkScRoMF8mnqN5lqXPo/wH7aujU+R78oN
ptuii4YDv7Bth4o4n536joSSHZJehxPqMNNYXgyqMGG4FOP6IRyIwZXVVk5TN1UAB37j8JjfLm0t
X9g4bNwQjoJdcBWsKwpzGV3c3YWau9hXzsjuzsZWPF7oeZwNH5Eu2NShd1w17bdsGoKnsWfefdD1
QMVGqlsnxYs00dxV1PWHu35ibm66m4vzBbfFQ/LCkA9eM8Q3FyLP0Twgo1W5VE55JvRB2+ud0wRD
IUU6IwqjpxufLQn8LE/fazQ7nxhCbWsbtg+Kd+1zK8P9JNumkgPRT33ohKcL508sIrIB/Ks47goo
PC0ujxDZmknDOQzJdIATHxyX1XhlKona1GetUtpxyvF5J4V1mUU/U6e7RAjnyJKe3SSZRszPS9XN
5ExNxSGw5QRnvmC6jQ5TNt/4cDzyN+3AYUtcWZJ1pWrWJx/d1hw6WAAvfsggavufpmYWOzY1H7Ex
z4WVCtlMf6jzoYnWG9PVW6eFj2LlNOYSXdBcJuOz6NxHP/A+c/TOYMg1Oc9QEHWC+JMU5kRo/BxZ
gmDwgP7P4gXDyYgxxAb0pygxBcGT5zC6bdN53tfJElVLONOnTGdHTcZoi0zuPUQ8k6erNbjzE1I2
lKcl7NBPJuqXqgmhdmnXi5F7rYO9N9VDvkogibhFoQ2e1OHiKjoKKYT9XGfOSaRBEh1cM3tDmU79
+UV1zhLsnWGeXsY+0OoubrvmrGqo7jZsddoW6KPbJW84Aw3BJJh12gbDzL285hNNb2WIs792w+rd
eYicfqRZRxn+7hRoeM5aZKXqRK33QTiG366Pi9bwFPs9VNzO6XFXEjCedmfiXqRVG7HGLbo+XNYj
LNPleP2VsSNsZxu9DjeIXyKe4Tc6FBsTTdijrOfWa665hFJCIIvnoXLOGYWLJkN7L3nFJW6iHcGO
nVbpuhJVuFkdpzfz4NFSDi7t7kRrk2+oUi7ObqGDDCqZqmEBsB6td5OpCCErtbTdHddR+gXpWMP2
HaJDtvIb6q8Fmxs53fSRg9Xv8nw2ZPRziI9hlfswdviEVzZ2SGbVXc9vYK9ji788H6Wy/ZxACPN3
LnQ+suHu2k75qvpwOPlRayooGwZ3uuQ0LpemnZIiNfBkbn2k+n4+rDlvIlkzdmElA+rzw1LjqK8/
zCQfv0dq4d2uTzMyb1mwjP3PPzDwaNoJJT0HISDj84o4bFyKMeCMnxAiuD6FgPw1FUkPaogUH7Xp
IQg42UHhi4eTTYPwi4D0CBG898byImPpiY172cZfdMoHN3cmb2Uo4cURyn2/i1q4ZdO7Vq+Pb8JW
6HdZDYsxXCvRq+aUmRgNvdT5ksBjLuNgyHjetIvBnsSa01X0gtPu4yxk1UX4mgN3/YowQY1zToev
U8TSh567sEZJP/ZPVxXMJEau1UBwpT6ldavgx777OmHnWquGAHJcbXCOCzVvmvVcTobqIzzy2iMM
j8Q5TGekFhP7YQwMNixURNNdGMRJAfuKb31k4docISCd96HqESbWQFVtMnfYSwLXr8JGs13bQL6P
TTwdB8epWR62xPB8jZDTWKS/7ujU2wo1yU+NqofjbPshV4laKhKQFdWDrv7xXq7DGhaRbkbIO4ln
dMvXyKM5T5qP3oymrVIaGe50WEuHUt+tVjXODwm8KqyTw1SqhdKXIdIjrDiyflLd1OWp9RxY5bwv
O7OSDh2ytH3u6oSLHGAoyr2RUrdqrLUvXp0g7wlKAiaD3iriIdPXRdv4EPmo9E4hxxrC8ablV5Ww
6WCapbM/P3p8mnNpzdIivvGnaEjRz331Wt9WCz7a42FR6nWB4PxHOPNxK4f4jq2iLj2E5ZGhdUhC
KyK7+JOb+PLjGAXdmkOqRXr9TWNE0DOs2qRpy6vQGHlzVgV9DAEDHhM7JvOEZR79ABPkdqIR/Mcs
2SSsdVFXt2YC1Rb2cxoKixXXc8mppn78Mvh8/KlEBowNVWqW5Q9sWcvjuIbsQxuJNb/mFpSk6euo
LIBMlM71XaZc1FwG6EEo1/YjPP+u+eiijlGg1RDd91P0mfqhi4jJ/CVKO2/TkETTEmk1LyvDaIYl
pEedQKpVwdMqfZOzaBAbPlheDCu4u/b82sfFHSfni20O/Gr0fY3v3dBhRecv9U0XyPseNDesuijk
fY60Rwwb3QmKxrTdlHctSkLOIManMZmWoPLWVgWwte3wpW+EDfKxnhnCGZMrSjAK1NtDHfVhlRGu
wgqAZPWqxJnCOx9t3L4AjHQ81OVVuua07QHTHGTCoNFDVUIiDxnDoYtzJYj+uM4WGtdZowVlrAtJ
Uc7cjOtgS7dtve+I0slvjtbNdhwdNK2sWMlLm04sBL8Y2Ja3AXJ2qz9+ENZbdklCgGUHG9d570Re
iSAVDlu7QYMMNPTetu3rfVT3bliEBK+rdNOZQlELCrQlxoNDlzAphmRGfjRKER9OMBDCrcS6pLdX
YZhRhFDZREZerW5ttvGC+QRVL3tKyh4fMwnoqGHhE7Ls34vFRKiN3y7AhtDYh/KiGjttYu7lKsbP
M4Js0FlS+ZoNs8KilsWiGthI0HCuyZAiLcPaWxGacDuD6WQbjJUmO+4y/0nqCQpBEjnjJxencruI
JeNVMtYrEBe1YjfPkh7NAmsxd32LBDVaYvV4K3u5JYnnAEheZGZt0mhGoBeuagUTXoV52rkF+lwo
MZ1lZ9ckt4HUBiHvYK08ShuGIQ8ee6qRloIrj5Vyn6WgmwcVMXtPseih1bV0t6hAuEOZNFHcVq2C
BIUcf3ZEk0h/CELr795HX4CFOyiec+cXM1o5HZJLZ5Xanzv11aTNQRmMKGgxz24uEAVC9DhDeWYP
yub8qHuEV2FuqgevwY1TKoUgf8UQowoKRFxA2Np+2TYWTIXUwvv4TrmmgWKmQnuug0AyZdHXwNTR
yzUvI8xob3zTLmwTtcBuAzzbungTshsS2wdEWxBoGRecqtaRn2nogKj28bfOxBs3SNxuF4/Y2qqk
h7cftjEBLGrZ7CIohdobBM61+WPyE0TwmwUvrqrhYh2A+dOD1GROtzAQm1cRuc0tOE4dbTFWUxYU
1oVbolbr281FokM/Lb8o4pDp0aBos6y6yuKZTDFIgbCWfhgTNIEq26FbVLp6/gbjIsT73ZDBFqjQ
tB+VXv0yJekaHJhkpM21Q9gGWV9SeBT3Wtmmkn2oE9zdYyud50yEmByQ8XD97Gm4m8WEWv7dW8Jn
AhU4rJip8cnRs4Fj4Qfx4Rr1uYjtEgSvEMlKil8V9wD5m2Dx2o9sgR8LMbqP7h3dRRXWSpqb1JVf
r1Ix3IsapsSCaRfv5HfqOVBI5aQO2C367xojGrL8Egq6CPHp0CMGMqkv0XCGtP9dkTdtbDEFIEXD
4p0sP8Cr36ElkY1n0gltPtU+K6WqzzMPzmkitF2B3UNS97lIZNedD3SLUDD/YVirbo2ToTaBhWC4
eSfcJ5yKExJWTaWMXGBqSjvg7ZFNnwdu2B+zmne8VHLYYsn9zoI+OFkn8OGVruZ41fQpI8mnFEmG
16uuT7UMtrqT3OSd70/H1QlHpFf7EVNVeHeLtsHwEfNmoP1wFnxWSCMcf0r+bNDYANfs1IwmXrBM
LlW7fOxdKKZemwFi/wcLgCy8MgQL3ATFfy3oerYP3syAMFwtEoddnW5+cwSa2NdYLNGmOPrxZLCC
aYRMxlvkmSw4fCu+IQfkV0ODuGH6EGLbXJDtySARXXJSvkvCT/6wOo/XrFQ8E+82bpz1LpE0/HB9
hwAssny16YhYwTk/hWf29knShx+moE72jsuG3dVUaHwT7EIalmS2EyZzRCPk/RH+t+6HGoNHEJSL
t/H8+eo3ZPbsqkFcXDDECKYD0gvBfY9pAOuOeFn1Pod1cR+wLcsbnFD+fXT4etKoEXy9hrJis9o9
Zs4LDJWYzOLk2EJPJIMSnTNHrS++29mXmUF/6BVGlnQpxJi3mJZymT5lDT3ECVYjmJ8uxxndjKCM
aE/ijN1cfYpmWebPAoovOzc2nFj421+sCtt58OrbIfoSxZMA4lE2K9GADN1CRDHfzengI9usXBgw
s/HRU5wSdzhOxmYPwPn69r170TTdjaUyppuoS/xjGKIaWEJj89oijuf0SZMeumxERtRVAUkUJu5A
gU0xButlnCJMXbnkwFBvUn/YUZMl/83lwAAQ9RqMKHtetlfbZzh/dRA6GCxC6KfYwbiZoOk/JIMa
7i8m32UFdcAqnjC0YwTCuqTCUEBrt6KrM1aBMLK9Pw3jDtVdxjckdde1SFJwGFeo7FEgcsF3q4n4
Jkvi4Y60HXKZy5mjV+IsN3QNQTEpcIT9hsxhRnJuMFbpmiBrvfDOkzBWMeco0bdd1wofYpFHMStn
wQwVVy3oDMnO+0KRQDoabJx97i+B+XY1S/oBE3CSxY0+BDOmJeUdlaMpxdrFMp8nDOLK26AL+/Jq
nvRJQFv4k3hZ+TWA9s5C8XGPBauDQVKT56LRkNgpwR0YeTldG/IMMKJeyThLQCOjxg24KFS25bxL
J46RUCysO9eIWMgYIFNkNt1cfBURN48g/6RqvRhm1tVX4QRcqUh8ODsFenzib/JpYhWIIMVTc7Tx
BKeRO0MZwU2HEgeAgTa0Vjt/ZdlNzZl4Zqn3MeZLpHKYDiPqBCF3Nk0ms0PHV9yxWnDsmfj8d1Zq
BPxFEbqefUyjTL6Ocmm+0Vjqh/b85eK+IImkwAY41CedEFzaK66HQscTcqCXdBtKy/q8QjQqJ4tE
jBA51adlsRkrroYMn8LYz9mMqFfRKu2jJ6JeOT1vD95shJtPtONxHkwpZLHEyXKfBS3FEu2mJ4i+
1qkEqxPIXWnvsJIiJzmV8ZnXGSTPkMA5Ozb1KqlAAljNH2DbpF7uy6W+k6IZajRMLGZ7hWbeBEHU
nyJEnI9pxJIbjHkyPVSt/n5irE8qKx3XrUYodhEzCjFbdxjwZnqyeRa4JwuMYAh7pJcXcu+HGCJx
4CTLR2mK1nTDATIHVodf03U1nfdeFNUHw8e0R/ssnUtJG0wmUK2ePtsQUU90OuIi7JIa6eN/he2u
ho8DmtxV1kRnpQKVuTZlEmG2wWmfr/4Pur9TkUV+QHMLGxuT3mwIBztSPm6YGgxos0wS70yTTMOW
RmD0l5ie27edLpAty/02WbfXvB7y59njFJFaF9Ija4/VNfDOfsEYf1rCYb5JYsrXY6Pdl3qc6TFE
sI5sGMyiPaPC0q2/9AIC5NlQEjT4ivxh9/CrqeSbOa0gnQWnq7GU9ebeaEQ8xFnuXtvRPwL0wq92
aw7fyTYBauycix0+qwJY2B0SuMd9OH6O19Ve2rdvKUCYGk0hPOYds3Tyjq4ysAPrxtuyNU53lx9c
vpiUYAqVc37M1SZ6+x2POH+M6yg3b//r3UOipMWRXp787dlm1bfFnNgRSdjz815+DKD5r2+vj1xj
xyl4k4Yl6mFBfvmfCKz3e8dnm3e/ePnB9U9eDhALB9lkYfjTIwsuR/D2x6/mGEkmd6+oRjjsb17T
26N/Pq/32tepPVyP4fwbl+9+eVnXY7r85PpHp7G/a3HLynnaRjp1j8P5TF8eAG8gda5n/vKTyxd7
Of2Xb9FbKDtxoqjA/9Vvazw/20UI8avpdoYUBbHLBFXrjOSa2PzTf1uZ7jZWfzxnNmE0eXugiZs/
bbjZNh90R7+CgmB+2F+cuCVJu8KY45S540cyJadWYcwgU3G9heD4ApbgboZoveUTlB3p1VswyXcO
XcudKvAJkrx/unS1gP3WEf/k+ws6eeZhcTARoJbQzRhUddQtyoXAP4Mo4eR/2nc+kZCoUHv6xcJz
2++YQbEWFxevbw4hTwq1QGpRaBvEYDzw8+YuaW+bwNnjbdMb7Gf33uzfTXVmqw4B69zVfCz+6u3x
LG22sJEe/9bfw76AogVWtH/n8fVxWoyOlHnXjTcXrw9wKQNq9T5dvL40OHRBcqprhTCldrFUwPfD
FjLtZIzi0dn7i0QNL37oPnUESv1ZvkU68BUa8dOfNiC8odsM0mt5tgLXOjwPdhi3IlN0y+YDHMMP
JBtJWaMFObhLBeXsj8SY8s0hNIMI7iDOdnrEyEdkXi9GIXLfyETLwjgx30IQ8o6Di+qeV158Q4kt
UcRHSeP4gB71ETEidKwoprKB1ZVR58Hr/OkhAmI99gl3bs8+oh3CYDcmMPQ9B3nkRChsQLB6eQp2
QjTCUgMaVXO0N7SGRrYWF5MR2hZK11TciMhufzEbIfZbzC5ssQgrWqPEghSK36Mr2CUfL87j6tfI
RTU5qLUsHF9NmEY4JLDfXJgls7+/uJD94lj0ucyPZOkOzDyHUfsaD9NmMHJGUa99vHiSYMuHATi5
uPiSYoFa78/fztYkcyI0N5vHP91JLrqn2c3fDEpvQZk+ZLuzR6lZ9GxaKu6WMSxGOkm8ZfO9FDHm
UWIsEVSOJxqMfvFXy3JomzlvlLfcJjXimec63Nm7xFxGYDW0BdOm/lv7UodYWtuVvV4sTH/E9Elg
pb9zMRf3pg7QXfgPTubi2Q1vk29/mpmp6p5BZDrMrhntjvvBAWF5XkWde+hrPyp+Nzcp+drHDmDz
2d+sTbpBe0kfXDtu0ri2p/lD0rK7YMHYgb+6nSqdlioy7WlSoQ+SH0oYyuqDmDHxBnG/GycZltwk
uJWBEnYrWv/5vzxQDMb8uMR1i7rZcOO5qt9rX4CntCIPeJruLoYoBNUaBACq/SoizLH8lzM6jp2P
+FCDvP9v9igiLk8+5gbk6JeCu7g+qsaOcMo2S78vSmBcQqR46TTJ0TD6LWKIkv8Pc+fR3Liyrdn/
8ua4DW8G7w3oCZKivJsgpKo68Eh49+t7IVWnqs6N24OO6EFPEDIURVEkkLn3+tZe+sWUsOat6SrP
snNKifGldyjI9d24LucWbc28t+LkMlbusMb7uVDU2SYRFAbVaTJPVsF58ldbNXMpeOoTsTc12fxq
r1rUafe2XaYblmIpjU/P2819s5LNVpqq72lP0Z8nUjZcs/YlatLjmHYuXUv6rvVIUoCA4M1k3Qrs
WMcxwI+YlDbZiaUHG9l31HfcrTGx/Glz7/TPVuyYqcbe1DocsLRj++vQu/pp4cWWnmysEu/ifLiO
EEdRPEUsp9f5w+8GLTaOQ5CBv2vW+68+bVoYj/QFzhLzpqF9pNzqrv/Zrh3bkZ6fQDHVGx+8wehi
/aNbm+rVPiJKP6fYLcvB1DZL1zanhj96avEfOrerUsz/h9ZtBFxB5m/fBXq3c5xyJ1u4XW65q3hB
oYZ0CIBRFGo0TQ6aME54lt1iq8beUdLmvxq71Mw4A+gKJWnRPlL2UljZKNUmVypn9482r5OMxHjm
gwChUPvgR1ekP7SuiVZsAQ7WPOfrpemrFlqx0iIVqGDp/MZlZK0SUltVG9Ybc+gExot53VrFi00v
dD3T/l/1Vr+xa/rtkVUdo/xMDGXHCSYm9fYN/OswTYH2qi99S0+l3Sq7xEUj1LW8hTzIT9GFhVfV
jsZTYFHNlj+2/LzGE/PNDfnd/UwppR278VD2mbNH0pA8shr+S95HM0wX2WSuKjPambQS/cFzkJcq
WbGel/so3Ls+z9pP2X8WNKvAB0Rzzjoj2Bherbz1eY1TmIftzPm0criG3+kKYTqYx3zf5YM4JVHB
RsDJPhylrL/joz0RVWhfFRMkx9UVcUYuNVwUNYJyV7v8XbHDnbwpT322oiADVhAtBfJmSI/RPNd3
srv9dW/9JZma7JvuKJTbVFW9qoXb+m6k9DvZ+A5K75USe/1d7dJLTxPqderUBkQljM5D11qXMIVp
KU1vep9DRLmaXX0fMSnTX6q6B6il04jLhPYbgZe+1zTsqYG5kjdTzRfZPp8aRSW7WdTXKRw132ra
ajeo7L8c3X2Wt1xa60ke6S9d6I7b2BnNU6404U20SRVzyXD2yjt1vI2orPq7G8b1imRs8kCmWNnr
01Jqb23lzqx0jcYPf4tJFaBWi+aTUJK5rmc3uqKM8wCDgnTXq3WLV8V9lE+QllW3XK6ql8yiLSR7
91Va1TeWMyQboer1B1Y3KgDca2nHVIKEsO5lXx+TQ38ouri6z4yW/+xyE4/Vrhu5wYdixcRjNWgS
jwjuSVEyNryusJ4DL3qQNw278H5IFplLpRKyx6p6ynnd3dRGDhZld+YH/pSfT6SLxKqYCxqNaO0O
bhgBjg+tei+xAXlvQ5+vy871KKNxH1aT25tOm8pzo1bmTTuNUj0uvg3mizJn+kcfROqmwpx8ZkR5
e6PjQFvc5OJboZxqw8w+k7jtNopSB+ceyOiG5DXU9mQU3zyBAGHQPnM7KjemOYjLZA7GRSIJ8h5y
NBC84FQbr1nmtvMlsJ3mQhUxp7YJrOAOK3m7oe7wx7WOd3HbOr5oZddscuFS8GuM7Bz0B3krlnwW
dQkkx2JUDLzJ3EBlv/0xKffy8dhBA/c6xepNmpntF/IwEFD/6HtqGcufBE/Xr4Xwgpup1JKzWjne
RuIQ6KS/boGABCewm1dXTp7WKZr0ZNuKqX1vRlJ2y19teSB3bDq1a1bmw6ldAseg8MFbxKtS/pam
DmPCfEV0G7pWfpJIxWKfeLNjkoXL45hb/j2Ux5rbNDRcn0iNvpW4RTF1O/lbAgP0TiezF5MNYW9Q
zX4fI43mxTS9JrTI5P20dP8oudvpnTXVFaZ7M4G7VJLXPiyO8n6iEY4kSurxrtGVEBZ3ye0lvL1Y
HvjyFmnYEn7mLXFHk8486rk67hL6FfRqxLPAV4ARYPyI3dTbWOoUnypL6PdWpX7DUTN+8OZREVfY
wdWNWO2rEc4NZ/kBLIZndF3WU6YbwUG12dhgARjeteYkf1CCIWSIUp/rebYlBt3sbLd4kt8shRut
46m0bwbLbW/GclFdL/eapPP9MKjdY1I39pEGjwmpGE8f1Ox1zoUf7Vjnu47C29HL1OppAUzkw1ft
dliTMDcuRRiMVw3HMaU97rDvx/fWctKHrjEMPxYuJPHy9YIyXIYN/a2cBKuTImkPw2jpz7NjHuRD
FOihNhJSSYjF30JoUMZcftJOqWWODqwGARcdyIFz9dc3Ag/pZBe9utRD9oVSE4X27PSVxPtG3mVP
Hm3jYv8/KRj97lqQ4ZVns0lT3Ma7LQutxapfabeUto3z3A7KWv7tYxkd8ZDMzxKFobLr7JLRm99K
FTajm+ZbtJndyjaDdDuWte7HiZk/dK7y9vWodF5oQSyGqxpb5sVVsB/KbzR4ZBY24gl5ZHlsoSB2
+tilH1Sq5KPtZnAvoq3WMcoW0EwPMJPp4v7r2Wk6HNTEEjiXB/goowbr+vLs1Fr3NKCrenC0YYGs
suHrH5gpJ50L/bsbVh1lPNgcdRT2k1vHbE/5ByuaohHR5iXWhUNwlS87ye2gNVT16NvYc+kOtUUg
Yeo1bKX22gY0CgQzCFa/WB5FS8pDbljVRUQhS5PC6Pe2KZyLBHtcZ8Km3/dcVbt7T7XEYmtqV4PK
ZhWEbD+o9ORqr8vWv3AfzOXmRXjNVmbZCnawXGI+bZC0W0n+GINtrftmMAml/Yn/NFoMwDi44km4
HgYdMKA8qAyf4tmhLtgDxtgfLo7Brjr8mwnSZr1/UDLznTLGIYPEf5ZskK6j9O7sVt9FDu/RxirH
bdTXnT+3aXWi1F5+HcJcB0mhnrT80wrfcZEs8Hriw9Gycr/r9RP52WjvxkHu//76v99O3lgeDC3/
+bNjZ0b7kNKh/DF5B/IWc1/zO+SHv7/IadwDPrDMFfJ5JV01JrXVtF9oodJZ99AU4MnNdOG+xHq0
lQxkonj+N26JjOhzHL1KdKmGqNzADJZ+05mlXy2HtFNZ65Y9+GWRDr4WNIMviSYy6hsLkghYp+52
mf3htOqENlRrfQk3zaYot6AzZBfcMdm6/dUxO/vrBv2Utn4q2tbPl4P8KD3hoI8Pxqg/pNmwtlAp
+K364wt/iuKSsvFymLzqC4NCUqjvvKHd/hOFAptKdYrdkoYyrYoQn3F2wrrZy6dHUlF6ClMkUmha
WwGNSqr+Sf5xeHxK1J9Us0vOHIOY/db8TFsAK7ra0Hh/AlNqEqHbTPmBdqh5rjRVnddJqyGfEMpO
fk1+t2hYottGCUcxpZtiJG3p0PcoCmfDQiEssdfLBxYZibcRJbs4keX8C+kdMDvD3rMce5TIldEo
t1Ee9Fuh9zdmEm/yjq0l0/q2VLMb33XpXZeT0fgi5MIrCqCHwO4CP0ijdCOhLPl7vu7dqlvhy8/z
WPOoylsd5oX2qAXJocGoeZg1pnaEC7DVqGrGZrmjk2BBTCdxpqys2VGoiScNMZH6TjJcajQkp6TL
xr3eOOc/WK6ozrCglZ6ym+vhOTbjnSMq9yBCz/PZLJqtFfuRmtSE/NTar/uRIuSiiLHcUVsli/Gy
LAXn3wX50iJwAGUMvi3YV+IE+ZrxHilSR+Pmn/yXPg7P/fKOVJd3ZKNUPz+qEY/hoFIGOpuR2W/b
1J4PjFR5nmPPvgTZ2XY755YuYnSSmFiRlO6x404uzdD3a8a0mLuwwf7yGxoj6teBxtSHprMHhB10
5QBQpv0XRtZr3Y2Ch+8Yzv1za3UzGW+YMiio8n6eqnQT03+9WLbAFmNAX/0GzAKkxX7faYYfjO0X
aBYzLuHscGlYezTw9wi0i6vbWbuiIpARppT/3PILPFOnx9Ck+ZIKL9lK/sxSs/leKag08rtKv+5I
VqRREvvahIZL4mjZoGkHOBLdj0zvMrWls7PngFOKYzGRpKvApxojPSUQzr485KNxK2m1SehnwtaF
jwAo/+OQKlpBRMgjduQo335xbCzCAl8R3bMdKdsmHWk4UBRxaIz6qsLb/m+wbRr128jQK99pLLbh
LoNYDDY724rV/1aSbgPjTfxe1+r9YMBEtJPu/z4IG6ezBOCUXHwGEZkBCcFFtvv1+IeGdwHtWWPV
0aXZlAC1vjxQdur82HkGrxqPeKBav22TK9iztcv0sfXll4pfH/VeEu0Cx3qeFd6E2ThO2SrUeCvG
y0GfDOZrOONrmKLQlWSdhvSjMcNyAxmWUBJuIsZxyNe6A4POGRHOo/ctcLs2nNXj4KbTycrHs8Tu
yNayQHK4lFaZ130d5KeqSx0OFzPfUSmhAzCK47D8JfKQG4pFIhNCc7SiwJ+Xg6T08qLLVpoaGeti
FjeiVx+9mjN9FPAQ5MFVnZ8fBb8+4s6MVVG1zCpB++G3tjb48iNzDP78VH5DLZ1NntjlIaxs4cuD
AaHsg/49haae7CLNq315yCF8/YBV29en8mtuqiztwtBcK+DJfmD0YKQLJRi5TglQaj/9JgWJ+9Z+
qnM6iQw8gFZejWvFdAjbww06WlmeNM/NShrZIejBQhCiqRInXR0oRWtOqdOdFs9mP1OsMdW7oC0M
1hOlOA1aFtGt5pwR5r3mS8QwqxdDIs+VPNis2FdCjWFil6eky1OPQr5HpXJ5Vci/RCKIAVt2VTkU
htvtxjj9YDJKcrL6cCOJxG45V8lTV8e7cyPRRFcNbimxdSuJJ4bRMPqWaY5kTARGJ28oVmL2VF/C
imkDAKH0nLhzB2RUJxz683OvS1ZEzMASBhRO/wQZu7rYZkbA9TjSebF3usEAHrqsuyjoHrNQ57q7
vFfk6UB+9G9fC21eiAjq0ALyuuha4W1LNLaXZM6TrWQgEREV59Zoi7P8SHPFSolc4gILFQlO3qIh
ZFOmC/MxLVKcXIQJr6Ot7zq2ux9krfJ/5yWHSsHTDqfTjXFHKRjuPzfCg+3M6dlAzO4vEGU8RtW7
l+sXPDf1Y27VI7lwnNbpQ7Qk8YsGUqkAtBCG0vuJR2PQoN3OVQkBjR1qzX6Kw+k6VOW0ttG4bQKX
tAL6H4DLBoZshTM2oiarW2fNEvueDbn79TWh5+0myulJl8mybXGsG3zQw51OpXc7unAFPaTanWMx
YkrimZE97XTi3bd5XazRtxi3gVsVa90j5FXH0Uoym5oHEZlXyxk7WSb0pH161jozXuHEEjtbz9Kz
ZDlJY8B3YdB5zPoEkVBQXuRn1ORZCgpOLDh8yJp5lvkyomBjcor23pmKvTVMDTeunscvo1lt5ded
sqeboEfa0TbS+nlBQYVIrHsm1LzVU6gjGzGoLVWtfUBZGKz02XosVat+YeyzdixjLQPlhcYR2mxt
xrCgObR8dwFGK/CBlVF6xQ79fXqdl0OmRcqR7nUK4Ez+1bEDRCae9wk6yP8EmjTNRbpX1TairLNj
+Nd4396Ypj5YK6Mp451kS5MqzSlbCu2jVeo7igfWY9gF5NkSFiASOe1gCdiDPFet4j4bUxMffuOn
UTyKQ20yoA2bJJPHUnO6izLmDukocNfTPCHUWIjUrMeEBZk3MThLZUJYOQe+9I9m3VQf1YggR1Nk
P/K6A90oyvJZsqp53FBmM2eEIQZSfdc1+x0rhpZGfhp/9uEDDNohLA31+TfEaofVo6MTNCnGvl7X
BPaUSL1pGsXiQTCUDU5mxP8P3jp6Y3uJMhBVO8X0JT+dl68tsGtd5d1Jo5vO3pz6kIEpcPuFvmpN
d8SvWD7X9DgID2XXBYMNzdG4sb3injyd/hhHRvtoM+HNSUhcLGxsPXbNteDPsZ0pP/x+ezOmzzjF
xc6Z6HZN/Az/LK50xX1WZN3F0OuL/IycCXetVvMucWBSjDBak1+IrmukLeaLMyLfm0X+OXiU2oI+
CW9g196+GFvG2a00y3COjmvpd9ZymPv5LKnbNE+j21geHE6BFa8xL8naW7za667Wm5W22K0ki2tY
c3nsI5pugZFuAoHUtJgWiDBgCYqF0HjVqVmuolFdO6UWfbrNyLi1ekUItXtD+m1vxqax/MALxSPz
7W8tu3Lfw6WiQMWyPNMnWsIycLwlyjk6INP0zc3srTtH85vn9eiqsyjfhK7RbZj61+wUc2of2pxA
msR8xzDeuKVj/yi6TYETnSzT+H35IG6i6XvoGRcFv89ewr+ibLec2qI3hj+Eu9yNcn/oVO+um6DZ
rPFF80LjSWLBTsjlQScM+IRyIKbTyKfyu5IUViyG+OFkrB7ssTiXyCFeSU4uPExIimD5tKrH177W
MNTraDItdb75DzCxYVIbtuw8vVLPBPGvQ7qo8URFhcKvan/zcuAASRnDJjl7+ifTATucc0+GYonW
wROZxjw8FnuYIPOvBT8WtJlfimIiiKKM+TULWTshIlRWOLro8Exp8jrENVIbyGQzHt/UVCQrIHD3
Q29cHDV69WOwBU2bIIhWs1gsXkG8alJnZZUWJ+oFW+4sBuqlAD7+5Nj2YzDjc0tYJzAcDtRZkszG
2A/XONPesjicj+bctBdzdjaanZTPcHROnphPvW0PDwiUwF3NFlMgwJIyIWzhdWXy33CZ4qayjega
eGdCkdapJHUkquxRQwqA+nt+x+UUGQxbZMeDLvK+UZpl+EmvHMK57F/4mde0Npk0sThIfmPRU0vl
a/KIG4Sm6b7MggGSZrNOG8N+Nej958URjky7Lrh0Fkakd4ldUkqNsFeG5YECFHFmezAPRV+oyxVX
bH9T1EaQNVeSr9aq6fVxbaZBuxUM2HioJ9NbNaKwfUlXm5Zw/DbtwiN5sHlvZNYlSdXoLQqTdDVn
yqekrXtYsJURTspm4hz9rRm/M/+K7iwB+4uhoHKU+HWTdM+jopMJ+hvBrmutJm9aln6wROJsl9kC
7tsoynAvuWzw7+zk4e+5l7YUzrYZ6+HCeJpnxmmVhDwigWHDtvXtHOjhUdPtYo24FU8tCNW676f2
2FuGu0pqUuWS4aZhwmVNDaezOrZUHGLh7OmLiYvZ4WezTOWSMGtoS8a2vC9ro95hl9DXqk0HhjiT
ceMumLcR6o82AkAsneQTmjjZMY1F2VtDlB1dsTwzqvEgAXA1zcpTGRCi1bRmY/TWeA/jpdwsMLj8
zIJPBueDCG+Klpz4XEQrWl8by4mN7+ksvteWZu5yXgFb0jfgqY3zMTBGYl6lLNLWEhhvW9KRVTU/
SWhcc2PzzeufiiiZzphhJiT4jXKR/PgEc+5UxBTWvxhy0d4OSYBm/BdHrojpnEXw97EyOScFeylE
D1nyFW/Gaf1FlQNx/RitbMmJmPOBvlXykOXHum5ILky245MCemiM0OTSW3aIYyDNC4s9GRL8aD0H
jDNk7N+806OKrPiys5bgeZDpx2FovIdMU6Bh4vg2qUhQB5JEX4WOcG+ygf1VufxBwFDKpQpYZf0B
plPJcG+a1kGdUfXWM5mife5N82oMtPJIB7nczL+MNa1VeT53x/jK4SVmd/Wsj0yR+YWuL23Ijziq
ig0WT3s7of5kF0I3gb8mu5D6wO1BscGXehurLL5R7r22WUyUbQHbU2plm7JJ1H3nWkDhg02mwm78
wqyaZ1ulsM4cxLVUfi7SWlKR1XiH3PhTLXN72csPdxKCN1njr4NIizd/k/D85cFTaCDKRbEbfQuW
ZaUyHv7E4g2jchj+0vefTH7cSjye4lEGK6TFt3O/NPMDZaPqc/ekBAnOZRFzwWNYljWLcG1wykND
kuKTJnhmOrRcJEGvK3G2GZhTcgi9EQqSRgjx6+aDqa3YW+r8L8nVd5qTnweXBZQO+4tPLN5kZiIO
ROKGNZkBZzXbVnYymbOIhO5v3L5xNfZctp1f8+UwK8OihvwJ35eOyF6w41BzoYBftJiEqO56nyrX
CDUKc7JrybV2GnVj9rZ3jXWj3ZdO1J8mEYenXAvtvSZosCIt8cgvv+WiCunm5hDVjrZvvDZ6NOPw
9Te4XyuM9yybS5zQ9AyBm7Z6QliW304vCpIfWdIHj8d4Cluko2mBPSxJmT+MwAXjGCesvErUe96u
NbGLli6pabIBBPbvcDWe8wK1phI36caeewLyXhTso1Lt91wxEE50en0yUM+cVGt+kkGAEGfnnmVH
wMVdz7ZqwYDY1BL1iRx5fVqiAQpziNGUD09jnV2qtDOOLFCKTYH4EzVEZJz+zgoAPyfYVq3qpKbK
JYv09MZNs5ZrmhldiE5id0N2eE6zbG/mbXPS4gABca7cBrDLq2UQ3CWjMvZSp/Qri+6ZWEHh2QZp
4GrWjq3Fci2L8xsZMphzfa2X2XRT6uljiHjqsVdbDczUeyFYbd/F1QtjSkfKJ/dJLKLV7wBCaaZb
V1ArcbRDGwneK+W86Y262IcKEajc2uu0Ld4Nm87vr3BCUnJub3ISDyrjNAwRhg8EfPW10V5zNYzf
k673djK1gId4fGnhk5Ji9NaMiMqOimI2D6kV07S1lP1XlEFYISXA3AAXD4oHngkKU8z0PkHErMLp
s+2W7a7xPoZaCLGBI3Bgee7LlEPPqkbUrrNm5VJ/tPjve5Xojsw9dNHISA50J7tk6sYXxmzNqwSu
gkaTM76wQgGoDOp7LBcbnakYd+woCiwoWMRsYdcHmY+gfhBe5CEeDe53CUp4C8Rsts6jPKSUeCe9
Xg1xPr4MOVBUlYTJPsYSGIa2x7AxRfWDqMsuTcDF1ywgYTRMxYesjVQ/DQZ9k+dN+U616rY1glfF
Ug7sxXsWUpwFpFPK7dzspnjXJ850SRfi67NdsWto6wCmZAr4Vp/tZQZDof3z2M7eVmNax0tfMW1Z
NbWboFQICyg/QxmKl4qTStU2CZkx0Irgh5cqkx93aMndsi5PuoIMJQ5Vhh0MpnFsUYsUraZdpoYt
pkABuZO5jZ7d6U3rsosj/XjX2WZ7SXqCAvbIFN0lyDHnNJ4V4BbHYZhAW1a5jy+29xreZGlv+GYa
s5b+lfBwm5Z51OF7Y5Dr6gRqwYzFB6yoCJ5l7uOZTT4uD9IhV0CTbe/owznaa6oIryFjD5+siKHL
mjpcZB5E5I12rUPTOTLa+lWrI+0Kz3Iq2rg6Gp1dPDmF5suMSK1WIdHrsaRYkcSf4+S3yX5w9eCx
GqbhUWfOkl6n32V0RLHC5o4dcE6fzwsY5KxQXsiFYDZWUl1+h0k0i8CSp7bOumicGIP/VCNvJ6fe
tl59Iw92k1IgM8YTQ7Tys5XWDAHnMZ/Gkdz078RJ1LbXsDDzD093cVLpgCl1+FAac7buu1S8FWVI
pt2xfhi02+3CK6OVYbFmt7x9VbgJw5aFdqFUpV5yWi4XsLzWH2rl3BaLZbhpmVoIYFu1UXwSYfDS
Uhc+ZDl1v0QeViG159u4JjWJ2fQxaPXuzlDclZUXdOxZeeZqrX50igt7p9A/lqmWkQ7q0XIdykZV
bjyrrhHv4kkxiaHRyJZpFylfHnJtJxMvuKOfnBJkp8efxT727+QLiWM0iMG50cgt5U55idJ8S+HK
8kdBsWyqp4MY4vZcLQcKH6zX1NDY6VR3rmOvEpZtm5fB8RQbpU7jbguBcc8qSW78CsxwVSUHWw5U
N0Euz5NufTMpa61Fp7zk1Tz6QVcNt7EZjreaVYY7j/GSdHG6z6mhs5xYDHHMcA8/s8e7kSGbOu7S
A70ZZ9UCYeJu0w1qIaF9TvTq6oBDtK4eXoYl2d5S4WAoqPLkdAy1bixzR1Qr2RmK4VyWTA6wc3lv
W7yhllxOy2Q8WtlOe6NMFCkLiqsHV4u8PXMz9Y2SiaevpM6c3zKkkni66bEmWCI7cYx9C3nGedAE
XAPRHTpkOGKYzYe/YQ4vGUMZvg5/pHnMovzIc8U+yYPCdOx1nCA1kPke0GzqCaJ6APzX7oiApAeV
+Rjk2DOSSTU7T2AI5mvMo2veTcn6d/SnIqqpmNBITmVvWjqsG5RjOHvSN5kEmibGVdjTrPktixVK
3kbyRy7IyJPiQF9a22ZuZaFdLtGtYoFby6hQr1A6nAZl2DfT6CDHRvgdeoXrF0OEMonwUGc77onS
tkvIM0JslDCjW7EFSg/G0J1j4oEPTfJoLufeUIvdfZ8P9SOYCFv3v+NFLJyCqzlF86YcxpI8D+CG
7Tb5AWLd98qFiCk+mNAQXqZegqFTdx1i3pyB+mT0XXsJUjCstNKVo6KF99OsODej6OzHqSVlFru2
9rWTZmr6zDh7+IYZHq6t372qn98wSPEKDoxkJz8FFjn/DiypglEA+qiZ19KYKlDT2VwXVvlqNK1x
OwzfSfp2t3MT2pteAC12lGEv7B4RdIHnrUQ4pOdhytiUetXGBTexzAgZwBJvSgdM2Xrc3cqIU6Cr
/Sbo0P3YdeDsteX1GpGBpsEz+0NfNdugR9dBoM08jfIw3lD/qfyWXqtYRfA9hyULZaf6gpqxJdPz
7BlbP5r8wjXe7Go+5LNh38lslBBI/A37uxmGeJi6ZLwfHByugfAOQ6zC34qUYLVZEqFd+HLXqH2r
Zn3tmp55/3eOipJr5OcUpn5HqWa9+B5XIbuduLnJksFc8Zr4GalyUGkYpu7dw09j8UkjplUsn8qQ
lcMQ0tvZ1c5jWcCu9bWxTl3eJ4aiXqCaxVamrmhyjdMqG3TO5gmXQ80Imwdc57mix/e60zQPglWx
Eupvha2qT7HNXx8qxc+P5NeUnilmSzjLaRUQSkZcPBiZd6Fg0r+hNcLjQFGVlXJNnF8lrlAo+jVE
Gb7TYJFkfkt1wumdMumDMdTjQ1w1A2X0lCCADbjcDXl9lXmuJJuN9dz01pPpoiSahN2+8ifRHIsT
9C+t+1SH4d2/Jb1cUlCbNrDnNaoP9/NX5IvBoNkxU8Ge1AJ+R0mq4NFswKf1yPadKBtvDJWBSFHc
1GfXIvaJhLL2dVUL/HSXGeZwJrxfbNy2Cz5aK/lKifWJ5exEa38fHErAGn6Ki9BhsCqc0PfUksu1
Ohfp268EWTFzFwP57aONKnQlPCW847QZ3pkp47syiCPqk3QJah17KctyUazC2XN8GTSbHW/eDKUT
n+Uh7uhrVMTOZPWWSQCMggrDTdl1P3TOiscqvG05YR1SZewOCbXXjYyiBTZdZkNRtghsVOhqjcln
cZUAs2v5/ncwrenbnlZWSvhYM6lut067VxOFIpOpWHubttfBouS7Tms6eFXksetZQmvuJxE0764l
3L9uMjff0wFotpzFjLWwKCZrxslaSsOVOehfI8r/X88Ov8TfagK+f7X/Pjz8z9nh//P/+YRx/c8R
4yyQDEtV+dr/+nOO+c/55Mug9P/+L5p17Y///ENfU8YVTdf+pVIL9UjTGLqu24yA/5o7zrd0vqWZ
CHE8x7ANnZGUPyeRm+q/NEvzGJoFmocoz2bGWyO6Nvrv/zK8fy2DfT1Ptyjga6pn/t/MKje8ZRww
AaVQFHIiumo5juZyIeTROaZpLo/vz/lcfTk2jBKKjGszEkBHSngcJrPaaKhgVrWN6NIgjF6304uj
z8amCc1vteGeWw9eh81zTsU6MPcEgE8Y+9UVEzouTEGrsSiVHdX/RSJpNxvTqwVALOsor3iL4nDL
BJv71GSk89T6uqHfV2VJippELjPPaEGwDjwXOZlvtqZPTeqJdYYQ+zAPwdMskhcoSJA7MY9rmz2h
FRpXphNtvUr4TlYdU2s26GgH9RoJCcu3iFnn6bzV3fIvs4zuuyG0fPDMfTnVn26MMKeZn8cGR1Sq
55TOmAcExZgXG6MM1qxtaVGUEdB4956OvbmO0ujAjqcgsIQ7l4FetDuY10I7zbhBKkiN18SXV9d/
VX3E5l4RBI0y9xrnTKsbwuqaUAb1RyIwO0whIfVw8B0i5uHaU8PgprGFumHY02yvKuSgLrDMTW86
32byhdTo8uhOZxAHObj6Bz5875JwRrU8BaWHXk77qGjcKyXNfOs4A/+1LjJXddiGaOJGNvUhhdCe
Xtg+Zsb4yq5762COTnjHKlrbzyUehCpcTDSFEa6MYRCrmJbxVp2y5GAYY0Z5Jdb3WGyYQzoza9Ae
LV4CQjBWJiDPOU74+c0m3pkqsUsI7Wxb562+b4WRbwsjOWtFhYYxuaYFRY0Jp06cu38xl9FeJWgi
sGDFxmaiH7Nl9N20p0BOVSaJXJ4IbdqChXl7smVLVaDu9p7OAIwclyWpbC2+L4hn7jua6uD0anJQ
1SDY9Au6Am2r3GU0hlf5zF9ajbaNZ1K1d26otOtkYszjJChFKRhTCCmmMVmBZtiHevQ46c1t1zHr
NKJeuxJt+SkyrqNxZDOaq/JMv/QaA5JlilfTvDxFsV68D42VUCaGumwirzigoaA0PmIbJMujXS3I
0lVEHxT1JNOPjVrpDu4AlBcNhFK49sXf0zwmiAm99b/ZO7PmuI102/4iKDBkJoDHW0BNLBaL86AX
BCWRmOcZv/4uqNtqu7t9Ihxx78OJ8JO7bVEiVVWJL/e399rbIcy1g94lO4Bs22AlMY2whTe5WzRM
K1a+cUSC6SEZHb9hxbU6ztTdYkx3BF3uFeoEO/jEiL3MzG4olesO9A59dsXyrTOGaNdVRJMyN2vO
MZUvnjUpTPa1Oqp5DDCo2cPeCQpxb2r9c+yWHcJm109Iagycxibuq+8j35W9YKwMogQfnBPVey2e
H1mfGrspQuTRB/eqyE21JcNvwCHqj1nfQqtiBQyKiEt4UWhXmtAPsWU9DaTYvTaMHhH5rlig3o52
62mafW7l1wCuBTnA4XVOM1ZU3fUk6K8tGtz+ztiP19DkigM3NYKzDZeQMNWvTf60qIoQAKaPzoQ4
Z07xsz7qFIa49vPiUJUZJ7QCdG3+Ay8kq7Y8P9JofSdd97qXFLeW0WD5Re4gX8QGlVJDxHZ+LsHo
xTYyML+8aE3SXK1FAczMS2jU+aXXwodsCr7qZf9WCY4HR+cKZafNKR6N9ykFv9qugJ2hLcOd0Rt7
IybCnYqGCCNWS5tZgW3EcG6d8aUHWgwVRNxSluJsSvKjR0dKfmUHm6dPs8GrgHT3iX6gNafwBhHs
Er2sL7HLyAJ6E/Vwcn2M6h9toNIN5DMfY7x6SwMyRCympnNhdt9LJJOil68QreSR4g3WOsu3yRgg
wJbTgR862wG96ze5sfiZsm9YgOwjt9RWLoJHATphptJYg7CHeaz9xIyTjRaPd0WfX2dma3lA578R
QgBMZd1AxNlrot6H1OTxmmINYCIW8j1aKcEWG6uYzwJFeLhWUSmOXS4A0NiESkV6R7WZxsMAcqk1
n6Iuu8tdzQdO9Uj5+DYCmmL3WeH3efyYxR2ZAlgdRdDaG5p6D5kZXpn49Tati3Bp6h9BX8wbnmLa
vCcd3TrrNhzujCruEb+bfzRg/r+en/73TUaC5vM/n4we4o+mef/P0Wj9ql+jkf5F1w0LTxkGBGm5
VG7/Go2YmqRj2tQ0SK5a6/zzz9GI+ce2lWM7lgRwYEnmn9+NRvwmpuPY0rZMYRruXxmNTPkfo5Gw
mYn4vaTQTRNY2B9Ho8WKMHyVsX5p0umkK21PTpPrv/GVlqRyvoUpblnhTk+Hm0YV17EzEHAZXZN7
BP+pMe0LdWGXvq4InIT3Wd9/bdvF09nO71EDX4uG5p3KvucSfK6Ir2PKfjOUIA8yddvFxrgr7XYT
tpDkzLB/qqbikcKdegOBIPPq2uh49FVvATY4Jc2T5LmZG/U71omNkSyvptBqUNfdVURw3J0S20uX
GBcugkxSLK9wJ6G3svMRaXc72dEb9pOnxSH4l9SvYnVxId594gR+Afv1nBoMRgIvbbMale3lNnZZ
OfGT7Sn26j0geT4EGdArAUhm0qnHLl5xQ7MD+lbs7VrbNS3s6Dl3nusR5GLVzfZx6VODhkxxSkBD
eQk4WTWy/jfiJjj0fDRpLT6aHL1jpe7Hqr+fu7x5yuT8nhFH9nCSXLGhfwEFe3J0LBSVPq3BQTBB
2BC2EuUIRS7xpr4/CdEeyUGXsEHk1Wz8aIviK16/p9mR42YWKLOLM35N9Xat4bTOmS0+LGxd8FCQ
05aAaiRdDBxDwCTaMIQ+PagtnWSoRPPeccZtNcQ8hPg7C8OMjM0cJhw/2BwHxF+ufkA2KXHbY+WW
06krmTgXUendsXSccEsabfZpGUyAaJZ6Y0PJFdjY25a11Xs21OMx6aQJITjVYcxMFsO5l1Nk5c+Z
WLGWde2RlDz3+XSiDPwqKq23xBTdvSW0CJ43WqE16v64tN9V0AvKDutPRzIEzUHiY+VZsH3OA0au
9N5eKnZD0Bi0iKm5MyvfErralFr0mk3irYDR6Q3T8IALP/JcjRWkqOUPECufLCs+lq7B52Vnz6GC
v2BZFulcFJG0NU9NocVgzqg3wpV8O5lW6FtuCgGseXNSKn+xM2RbGThvcwdSoxIsdZU9/uBoJoKY
EVmZ8478XEyXik633jkLtZvwLRvoDSP/vzhves8c2/psVY5mQZAsXU5k0ffoMHeDRfMmJI+nSlCS
Qg0Zdbv0ZHEf2YS6egkYnPZ4fanNHF/Cpb6Lg8yLoWay3SDVHcxaecIwYYD+7nqS8sQaNrqd+sAz
NUwS9OopUlv4uNet5IDGwgtP6Pq+Z6ikuwKfvCpuFhIQ5PE/lSsaj2J1yDtlnJZ3kTsY/38u6/8L
HzbURv8PD5vove3+28OGr/r1sDG+8KRZF/Yc9FDDfn8Pt74QDLRJbEldOM7v7+HGF8MRUjqOAkTo
mDq/4T/v4VzRiawB2QF9qbOEs+VfedhIk8fWH+/hAsOnY8MYltzEHRfd4ff3cHP9w6uszm51DIS4
ZnqMeIKchg1hpqu1C6y+ZtMu8TnFZL9pZkBEMxcXZ8EEM0zOR9nHZ1e6j5QbZF5h1I4/W5AUoSdu
Ssc6OFm/Ux1V0JNxGEf+mTO6j3TC8QR+g5jqUTvFMmmKtu1Uv0d2QsSh/7D59EDR3HZamACGqs71
JL4roe/DmSY5qy1TkB85OljVHBrXPbVJSAJH7hbMCxpFwpgQh2tllk/2ONyMZkT1SCNiAATm+wqg
MnX9lUyr3NkBnTDsDOd9Y2Rchbkosfhsr+TUDTsnqE6dCfnPSugPTh6CAavWZFnjFvHirkBH4/oB
PU3lVDXyzZ0s24T45oygvVYOgJbbF9fKfphxVO1Z+QCfCFNro83BY5OVn1nVE/At4AFi1TzTdlkC
AjXTLX1NmRdV9rqGwVZhz852XZ1Gsit8MK1PnWy0qxwrS+/wWV6xYYXjXhlgQXAjYygtzMc66veQ
F+/iKYZiumgzR9m41xfnE6DmuNHM4o7K8hwSsvsGn/d+bivAB/gsvR4QJT5n63HJ47e0qKEv5xb7
Ah67VhxfC8M9JbX+yUChDskyCR+5fqYig/uxEVh3KEkvEV19Xjgz+y9huXiqEsT30O0rTHe4U/oP
XFVHrc380uRaM3cGVzauI7E+tTwdQE6zX3gN5vx+wkkHF7KCsG31+3BFqNXso/D7u5JeU76ONLrr
G3kq9nnZX8rSeZFGwGsO8C018NToefVm9PF1l8TXDR2ERy00gAapjmeIWVCssvqA6F7vNklX7QMq
AIrIva5jaR8hMyLWwjXXkxJcSR3vqKKD10d6QZRMDHyf48DSlhoUgjL6rUmfbCXH/JAawakJ+2Nb
VE89CnTZFqwtyp1Qk7vWu7eU/IGyFmqk9C8jm+7ow+tSxx+49zxWS/sxrmY/KepsU4Ag1Gd+qNmG
BDJ2XHyGBxweBOzOVIXUUCaHc6DFu1l3j+FUXAxZ3JoD/YZyuWi9cv1hHvZm1uFb7VGlStZJ5tJk
G5WwRNMoF/CUxkOodnncYoTaFbmsWHKZuTeSCvRzffjkGUY1ZG4xIFTrBzWFNJCAuS+dT5AY/bHU
EJuD3nX3RkFU1qhpnKApptkQsKHatXCnPfbYEHqMFRCLjMadqznWrqnMTUjlyFUZpFjuBvGjl53Y
QdL7UVrDa7303xcsvtuyxSMWWuPt3CfQ92JF+UOnui2H0QCrvy/w15hhxsrdqLkH4spF4qhxohV5
d5QF+ZYdZR9KPmHZcJx9JBpj3wtYZ+HI+pIc80qXd/o1vwTFH+dmPZho4YI6a+yu+JDjG2ri5/7B
1XOjexjBXFinfuqJnkhKfF+bRZjDBX4T0bkOHwElcNtSpGIXg5Hb1ADujSa8b0nHeB3hXQFYfddo
zbRfVznSnmJfOoKoaKa+1yXgu3Q1QmBVfaVc2vGiYUgIAS3qyip5O6cFYy6/XN/MsvzKJvud5Lvp
UwEBU3ZBZHGjwbMiFDtRoMfrOnSRpoPvN6fTeYZtASUz2aWVdhZFc6cF/Qmd4esQj58L2YNxwpLc
GpO+CSuQSq01XUXzUepjTnqpemdyuFcxoE7CJMhdChNh140PupncgOS71pL5DQfSJz5hfpdQfqZD
/pxFLm4UxIMgbO7TiRMnk9knRkqdvHD5PmLUjSxrJV1NAITjBdy8md8oO124W7hIgJp2Z/J4ZMci
ke0AqSz6fHLlFHj80BW3+7rA4ap3e0vAEazwBFLdbG+XhqwXja9A1fxFhi8mnSmrbBX4kZai3qTu
yB/eIPqm7sFaXLhDU+YwscahR4shbSxTNW6BGl1XmETp1GBBGhr2JR6Lcw8u3jON8lOYqGLKHSmY
GNKHOdPq7UJGdBtQfeZhkITWBueh5yoDeOKKKDDfXL+89rULXgUnC6/1Um6kbmpeU3Yfres+cQzv
9Cq7TnPS9mZoHaykfKqHGIXLnsAR6cd6tG4Hp7p3ZfkNAKxJOkq/EXp3EpLP11CIYB8srOqk3hxD
jXTV3BF/NCXsVJDsR1dyNwKe4CXYrvetjGl4Fe0lZefKvLFDmXkecuKGtJ56ojd5o/Vi2qZ6Pmx1
w6nJlLCJ1UL+K2VvJZeDYV+wmt8rM3KOHX+THmahi45VkrrrDkY0miGjKlHB6SmjZwIKGY86jqYd
8Uvc26NxyrCcefOILNnwiTqFhnmrjA4DWQvRtyModSTzacFgCAxqzOrAS2zrKER8G/XJs4Yvh6Ie
p9hwmHGQyRFDkMmnv539gAlrYwJd9VQ5fS/K8IVg/KUtELWFBaKG2FDyrWrVa5mGr2ix+ASs+Ej1
xKtewqUSzQP2nJOVaGg3M+TGLDohPr2HTO69beJnWq7CPkb5JCThdvoDZlDedJrccbJH3s+x8m8x
R0fb+PP5+v9kVVz8tz0XX/XbfG24X1BqsLHqTK+oaEzKv8QcdB6bdZWUzCXuKsv8EnOcL2g4lqVL
ixmbNRRT7297LueLRfGXbUvXcgECCuOvzNeGXOfnP+y5GPxtl2/QWRUlQ/3bfB02PMYSy8kumlG/
hXE3bpyQZquMYC7VXNSBsismOVzfjE6OHjzm9ZGyhhy6DeeC3Zu7UOo7nf6oMR7oh7DZCzVR+GMk
w4ohS2M2Qw4GKHwdgQuBL9AcSKLuGvy9+8Bk2sCWB+seBWByhh9pb9QeES96GSwLA8xAKchcQD/u
IdNS4jj5ptND8+3d3hOzrjw61qDOITqZs5Q+T1oefmQJ57B7tUB++W0x/yh1RUzcrvya2yb0+jZl
Q2JtZLQAFLTdW87XlwED0CZxkMmjCJ9nZnf8X5WAwAqZBPIcqRxsKljCkk8xaISNOU7PSxSeO7vA
dF+dIvbWVELAQ+LzfT/GqT+EYb5NC/McGOZjMGfdbsh6LIguxNWOffemSrGQCaiHuTXHFLFWLw6j
s6f0GSCRJ4c6Dh86E+upXo/P8wJbq3NaTC0dIQzoHawFG/ygwzHGlJ1Xo1qVKHqpRhpFQF7RnxY4
5yg0n62afUwfjxcNCWKbpj1TllzC7eJSSxMiXe1JVd9bWkSTbFDucZR7OIq3VpR+5NrKkF6RBtN7
5c47Uan3ltDgvm9YavVtCC1pzMtnEO3FA0WbVfpBuuXHOEX3i6V3W9i2pU2HBplN0CM8iXk/H8Fp
0k1GPdbFbAL3IvKA2IwbeMLttyys1AHJJIHerMdeBOzqxkoW9ghxyRXBoC5vY8d5dLam8qNeBjqP
YAKAVlcOAt/fh9rP3b2FoPznh9p9PHw0bfzjv5xr6xf+OtfEF4EAbArnn7f8X8eaYX9RtjLJjbv8
ca6OovCbRi048Njp0zsDYOQfisJvx5r1BZmBsw4aFThlYTl/5VhzOVX/cKrZFmKsQj/HJmBamAj+
qBrQYAXNprfMc1PWiMnXQL9mcASugPDIcCfo4XLJK6fQCgMWfvHYLzsD153NQBLLi8N7+dJDN2S3
OGlHKQuLEIg2+6PZFqc8cPMHAFPjpZ9EdV3EXfkdm/d4ZeZj+iCMsTmJMnEh8LRudimFE+yMBB8e
yMOu/BqBfuOmVc8YzGf4C0tWyG/DoIxPzYqXe7j2McjpiJgGRcjZRneoD6hU7U8mJFMJ/B4hzk5v
87wPHk3Cx/cyxBOW7qy6IqFdmqFe3GaUetNZUkWItHIxSFp4ISiuZWvYRWiCT+31gazMwNOlgS0I
CGd+l7Y+sAiONWKnFK9YfrCoQb9RqkJBl3h2nrRkkfgWweXa3mSqGsN3A9SJHdpcf8VLydwz5Gj0
2D18m6xCU81XDpZnn6tX5OtD48rTUFnNO+K84lSNuMPors6akQTNGpGl3dna4053sn25CDJ97WAf
zIGKndJOvndJFl1VKrCWs0zq7ujUTjzcL4lj7GZmM8xbEe9Jrp5uNhfa/u/D4OdhIPlo/Plh8NiX
PJT+24yzft2vs8D9skqINp85g+3Uv804CHeGsm1TKN3lY/3rMHA4QCz4ZETlXH6JKf8143CC8C9Q
+1wDr89fXFgpye/0u9PAwa0kdDCECto1z1NnXaj9XkM0BtnkWpkT9ZHRlcWiXgylpM2y8CGLlbtB
cttJgjVoBZ1TWuKgs4OOq+4S9dqxoPvTHU0ENVp0LONqbKv3tBdvQUvtVdGdJwCzoSsOC+7etUsC
vp8dvrVzdsedIN2qHNe6rgDQU5REvqyvvIWn9ymfoVln1EUiunTcwazo1Pelc11Y+a1DfmrjltAE
FpA5jZt+U8ztQLVuIy5/VSOTDQum19EYVmFEXRxZ97QjIYKlxhhfkLNAFJNixTSNyyaylRfTi3rk
cnXddfaR5tNHi93ELJZzK9xvWdA+jvMApicL9yXtcQqnEA3s6rJGMjNMCfSJyidcfP5Sdl/HSO3a
tZyhWZudRte5ZW1wyvLyQvfUTTImu0oz1kwswenEBvxjNNoLwd0KEy++FJlcR80ycajNJ/Yd3bGQ
8HTzdDF2kXLznZa4Xyc7x2TbXws0xJuqvnNj8FoztmbbuDAY73pruscivaHkBrm1Md4tA192pr2y
7n9B6typfrV2D6M8WFn+LZ7ZE2q65ecs10ieJDczBy4Og/5OnyhWbVOVP9cCkwcN35sOtseGUNtw
Q7J4F4wB5hLSrVB2hoeIdSL/Gye/QiGk6uG559sIarwb6WpvJrUMn1fn74a6iRIxoB54HZJEszeJ
7qApzvD65tm6jx0kmjH4ITi1cd6oR1Gqe43FL+0N6tqF0bHppQ33qeLWFjcRWfrgSE5dXMuS2ye1
Ho8YUb47euwXQX6XI0wlRfMcupgSlAkeAuCQwl9sMLxrAcHGEmoJ+u+OZDHNlnbgEdrFOxv3Kx0c
QixwBCCaKQwPQOATogFKKMYKyJKqHiDxVK9lmW9dg+t/JPnbrrM29hBQ2UVNRovmTfxMQ8fH7M4A
qgy3Oi9z80Q/yH1Q9Y4noDVRh6rhkpkcBw5Vgc+mIYRTTtk1Gumud9rXWNnXUsj7YiBRbMcu2Upj
oUamwNFTBA3i3AxaBevd16qoH5yBF16OoT/L5QbY6Y9g0Iw1+XrvVg5+NkJSFhd8IwiO9jprS970
VPY6u2lxMq/BaY+IkbabamzGdZpml0nnAZxrYCgtIK2Mv1G6qZorNqY+vY9bY7bhvWR5fHGVvqcQ
Lt/O6T3FjEa0xjbC5V1L5/duUI/hNDymmeH3k3NLF9JaO48NHRt0gk6tPdNDCXk8s7fR0vHGHhRJ
rnrcVEYnedlRcwptfud1na8EEKOyqlBjCHX7piY+zKk94/c9T8zR29iBqK3Py3vJFpuiGumVKp95
udjqIVowzjRg0816JDgCTb9uQR8SX3Y9LoR8P8SI/LHnHci//zQzFpMzd4BNKjBbOZl2X/f6R5vz
lhAKdn5p209VU9+0WcTu3RAfVaVfbG3ctQkxLG11IjO/mztlAOfRl+Y6MPQ9oBBebf7GT3XBD41m
P3h9V7yJPCt3JSkrP4wdlwB1IzbYMw8BQvShNOZ3winl3uVoJCK1q61e86JInME7X1qWABvGFVY5
MffOJB83oShv61bfA7l+rBbOytJ4MEIKbsoF9ziu4PcwrBgeSAbww9GCygZX6iRSFVBvxpGaFje0
zEbypk7b4G1Qy1vT1fcRwKVDmGmHKjH6bc4BtxFd/1DBrfKblNfXIpOC2X70RkoBNyE9gkmzArkq
nFLuhYNujxqFLi/aR2K2z6nZvTS1Y/lZ2r8Id9EPhjkaPnZbdqJtMvixQ1ckoypu7bDGOW9YwCWT
h0JB7qr60g9S442GP51a62QnMzfxCIbjzqwUSRbzeVB3Y3u1BK9jfBKRdVfAMWev/Zxo+VNs5bw0
RYedmmLYquTunRntQU/UBxgae2tM7i0MNT7aQgvotUGjtNUSbzMb2G68pkrd8bqtsvvBBfM7UVw4
xfN2mY2HQqpTRPckC6T+xe7W21vdXdXdDVPdppN9TKA6vBUo7n5WuhQn1E3iySZ+MeZln2VNcl1o
HP+LRl/BbGu7gW6rndVNICgMC7Ni5fBqBfmWoP+VdKnCaH9e94yfV7+ZMZ89d/nhrPfCsegAGVLM
KO2XZL0yNt1aigrwYL4xfl4pW15nSJPqEDrdNmbHUHJ+XQUkBi+G1bDRWDQqtNpOHAc7uoHWxN0V
SX7eLxPwnKhy6i0PjzV6Ai9DGmezkkdOoytFOUrqCBNJW2PD1gjrObYrToihBgLfaoeoFhBn2vBQ
RPqHNeO3mkNYlWiRMEoP0J383LF9M9X50fkeW4uK5XTKvoN7Kij6ivamzg2gC3ChFqF6jaZ8oLm4
S7ZjHW1rg0Id01x2atBiz7HVCQhIVn3rdNiZwT266EHTRvMmbuyLVSFQx31ueCjdT/z18xQ3so9q
Sq4GSEO7inQ4fFfacFrcA5ZdAPDQU1aUeuXHSGJ4+sZXLIQI49mDFLOvMvmUu/XtXCcwEpYUgJja
NXGGFIxzry2nndFVFGGJ7xyut9TkFR54p8SLVX1vaM2OAw68J7H4jWu07Lgo18HzdygU4rab5Bfb
xUSREiDdYrCZt82Ep4Zzn7IitZBeIGCUA9HfVErgQy3N96U1cR6M456QMYezo24Ycl+bproGDEv1
Jk04Rjx5cnTeeLTshtG8b+rhxCf3YJsUX9dj9ET92LrQyc7UAz7S/EbWpjuBB3iRlfE6BunaGGa/
tOZ0Lid78CCZa5tEW3sKZficz3rhUc19XOKrRjTnKaQRjYyd38fOXSRXHqwGgKwazssUbfQi/pYJ
eVWn3Pdaa75mb90fyPV122JSRBadwlM5B6EW7XUZK7+WgjQlhipS6n2z1jPJpfHUol6SMc9vyTku
ftg52kaj9tcf4CaQKXTxWSNUrqHF2cOkLdiRwx8UZuk3evLN5n5IL3R/a1ettXebodyHbtte53Uz
e7U1nrJk9VviDwcQpO3dfEyYOYOODxfpr0U8qk67UrGd79WK/2XawrFVWbiYl8EF//P3dezndWz1
P/z5dexcFiXXLvK53bzGFP6RxVi/5tdVzP6CyryqyqZwdYSUf8nNKNFKGlg5pIEabcjf6TLOF9tA
m+aOJn7aNuzfX8W41Ul8FwoPIV+m/oouYznrVeuPcjMLQ7RmE1eHjST+b8JMu9AW1pMLvgmtYrlm
s8syBiMGZyN1LyENAJsl6M2BaUJFGfGnwAZrrrOWp0A0mamkB0l5dnrSwusGij8j9Fqsg4LecXi2
7jbsCj77IIBWRtjYERV/GftcA8ahh4IEeGprbnVs2bPySeXiN931iY3FONLY1Nir/tpP1BbpPdZb
pNmu4E3frmptPaxTfdz8VL7bXdDrjwniblMoNqp54hM/AAKF/kvPAkowknBV5qeiDq4NpGIcDCuV
ep3qq/gIqzVAo0ZZjleNOV3V5ox+EsRyFOh+1aKHaXnJEacNhBoKPbBl9OjWmB1XyQQte8zBnyBu
m6vKHffDa7fq3gYCeB7rEnz7fAtaZ8b9MSgPKEcPl6ruPMteJp8lLs2sq64+ywYUL/RzXfYs9XvU
9xEZnkXziSAzjacNaRHNxJrSyxYfdX2IVxU/R85nQ0fczDZWiay5ghjwve3T3hvWLcDCOgAH+65e
9wNBSu+qRvwM7HR1FLSMbyaa6ad1rxCzYIgmuGBQA+WGvTdzeFGyqAUbM/CwpwEEhZmnf0Gj8wbL
CCManUc7Z50S8EWc83VuSNcJgiF4b4ThCzu9xINgGu+tdd6ASn4rGnPetJm6GXqeq7XevITrsLKk
8oTk99CF8IDWcSbBA5QWyX1YDNextPx0HXzUOgIF6zBUrWNRw2OI9It7q68jk1NbH+U6RBnrOCWZ
q+Q6YEVMWtBHnmwmr5yna5lIJjF6Kux1VhM/pzbGN0iSEN50601fJzs7kfthzB6mVB4hrs4bBXx0
E/2cB9fJcFlnxKpquOGsc2M0ji+FzZ0gYaQEn/lsMGIKKLNI+ssen8glaaWnuTApp3U0bYtx9Hqb
LS+PGb9cB1iLSTZIMImU63BbzuExXMfdmrm3Z/5NnfBrvQ7EjHkJz2GG5GQQBje5/mlYB2hjHaVL
ZmpNK68Qft+Ln8P2OnbTtPLgSrWL13mcuVyzyttRj2nhYWIX6+juQNDHV4VlkameQYk1JnP+FGfw
cexiX3ADyMNlOkDVOvTr5QDwo+sV64XBWq8OHXcIXCj4LQBV8+nhguFiRvFd7hzhevmIVbrL1+tI
sF5MHDQYHrrjLmvni8HdpVkvMSW3mYpbTVmDJWrWi44ypo80du8h/tkbCMxgUNZrUbvMn+NAdJb0
DIvZ0BSeiReb5ygXqmy9WqHsPEC14Q2jW6sOQwSgrGIenXNJ1VEZHdIQOH3Ena3DhLmdFOZUWZ/p
pfhIu8nyuQYTSkpn3kadzSisfzajOIUl17oFwIFN+bqK6qNt8bGpJtr3mFh2zqQRRe/VvZhMcQw7
NnRLwhFhmMnZSPOreYn2EPdOLADvkiY40WdzhMryEES4MSa39YuxuZ7L4KK06rFy6OqwZlQqODfq
RDC+4cAj0UVgCLNBP+6TtHwpym727NFN/awNmMqhAo6h6lCYxme37XoCEhqVBAV2jiJO3yaqCDFS
T0CY0JVzxwJDPJn5Lp2jF3P8GBv0Y1smMRgGcYpU/kaHCfkPt3/IRtrlg6F8bhLb9axWezaF/IhC
rshzaiONWfKot+V31xRfl0b/HAzeDFWhHquGF4wGH8uXGbsyIyzqXZ3bt0OSbkNEtA0QcG2TZcON
1NJ7flSuwBEUSSF2UtSOFw7kxhb6K22e2H7k6EeC/VCAAmc6ihGIYhW8RoRj900Wf+RUvWwCgRvX
GJcCpMDwZLEw85Q9LZuRjjC3/Xv0+ecY8z8q0efyR/n9v8w+f5ShXdcxXUcJqRtoyv+afUibElgw
cTgKC9v/Ohb9Fik1vrguxmaYqWyLLOyqv23axWpytdhisa/66XH9S5t29vL/NvkIASdcuQb5VkKl
zr8t2uuyFoBikui27gFmHGoqSRid7YuB/xJtNNQCDUppVa5e6b5adLoEYlsEcO6mDjbcP/xdygjd
z9FpD41WWMF7leZsasexWPsbLNEGVwZJJGMbLhSb3mJ55UpMTjDCtG/05tSjusolI/vWusFKhy3s
NXU1Kz6/PWQNh/gPVbwggpq4jg722LeAvxK2+KBxG3mo2RbTyJdjPVT1mDWXUGTYv3sLqWkbEjdQ
yFTK15eu1z6o3en+XsL8460vebP8+dT/2MTsEOf/fPOvX/bb4E9ompSybmCvEwSDHBYtv3wm1heW
oFhJmPnXLcu/3vkWGWpyzlz7LF5dPhS/bWPdL/x7XXccPkaOrtt/aRtr6//53ie1zSPWdPkH3wp/
0u8XMFgUJ4VtIr8tjEqIc2v2IDTndYoHvzuPpruZpoEkTGZX3+sh/7qUPLgmrXhg5MLUaX+bB1r/
qj48NESra1w5qPQSQrCwb/SOqVWjRIDnLZM3RIzBl+EMf6lS9BNU4Y2mBSkCI7uQJCgv7dz90FRa
bWgS+iEgK20jZrfeRQ0unfg0CZq8LDc5a1V92+il9CFqLnSrqgHOA/8NOu0P0sslMeLm2xDDrMnT
mRIU55s2scIYO2NjT+HBBlFTLCmuyBQLq6zHt9HRnrJuzjzwbQ+W7F5D4l975Cxnj8qlLmE8l1uc
Qh0ScNogNofv9CKV2OBgLjpuc0fMmG0y+wCMdQ/66uuKMHhNJn2KuvwQXb5HiHxvBdLf6ggDSuNN
WMQat+NXuwcgRa89FrJywjtbrKYyzGVu8s0aS1/HcobD73tjtpdmiV8klrQeEL1n9qHclNjVNL5Z
9NHxkEcxSgdY6w3g+nA3p/EDCeWbvtJulp/+Nz02N/PqiZO1kx8TgzNEro450kK3mmT1Ra01kEIt
sj18rXSu4eQH9aB2dZidIyTnLbzcJ9VqcCjYMbsY9ZySwV1380sFMxS7aO0cm6owmW3GvbM6/Zq4
j7xqzpx9akeNn6yOQHCX01auLkGD2h/PppysCcdnaml2GYZCpfcXWDEjcVq33sNtZqdtYojBhmjK
kN6U1ZkoxoVBHLNirkkIyqYW7PmgBdQTDCcda2O0ehw5n78lWnOvBnk7YoIME9yQimYcUIRPeScO
rjGhfC/qqeMyoOfhc4uhEsOYRvjMxGO5ui2H1Xfp9Msrki32XxNQqV29aKtHM2vHJ211bfKl2RYU
ar2lmeZh1ii3wCvGuIfdM281nAFldRaze0nFDNmNJgQAqASBQc9CD2d1aI+YrbSkcaiMjE0vwF46
UgK1oV+ALqmgSny9pRHWWv2oVpq89KlvZ/GT1SFMOatzlc+aL1Yv609CR9F2KJMjla8TgCowePqJ
KxzuXQTQPCG2zmPobh4IS8xFvfg25tl4vZ4T9WMl+dNZ+3/ZO7PluI0uCb/KPMDAgaWw3XY3eiPZ
ZHOXbhAkJWLfCjuefr6SLJvyNuF7382EfpkU2UDVOfllJohtCGqbkS+7MS39TlhHbX7PdAgzDShX
xXmg2qSbOGbaEtWj7rjvumJ4a1e8y0X/5AP36mN+quf5zlTUL9JNDDqGI2kuWOD37UsuFiJ/Z/JS
l6Po6U2X3yjiyYACbSml8+Z3s5WfsdFejFV3zmvtigVstk3I5FlAky1/mNYM4riFFbec9hljm2KZ
KV14h18DG56IsGOCf0lgslxFQLdIG9D4UNHT6DnHTuUpt7bmISqJZ966NGrMsuVq7bx1CgQFzEuQ
AbyLVtHXUdv3W8rSjmx7h7UJok1v4kuqmG3iCsW2a9o8qBXR3Ypm71Ax18QJ9vF4uiNqtF8zUgf5
FI/MeokZlKUteegqHgnPucplArc+hacqt0oo2lBFK0d3YSiuq9q/80NSfqbZWxOjNq36OUe+q2ki
NpotK8X8WY5MhOE4XGqsk/BjqAfbTp9cB5eCM4zo5/4o1gQFvE4l9wFi5tmvlkde6LdUp2NG0AsE
V7M/1wInWQK1N4AF0afGumFoLbGyneo+9GgFCVGosia/bOPhnNiipEudJUJitSu3kkZQRjl/dxju
bCf19kvZv7YVMqFf09Bjlma8dtJGo7hee4ei5LyIZbLzfO1cztWrY/FsNzkDnCiQE3L2s2rFUJ50
AgwI7mqeDa9QEDdjfzEjbll0UTOL60zOvLNJYNW3aaJ35AtVr72fPFU1H6QxLOnQjlgB8StfcdzJ
9WhZ2aqjwnEL5sDPFH3lgENn70eiYO0vMh4am5oUMTzEc3YeORPXXUrNQWKjC9iujQpJYs+qp4Fm
06eKWyas9rLWlnFDTsgVUboVUKaL3quPOGcy58HucAuxGbIrm3TD+uukWhNakT5zy0sgdtDsnb68
NCynOYGtX3H+TyuXqADdIH8iryVkpdkHGde55yZP80O7NA+WyYOfl9YT2Z3XbCe/jA02jzB94LDX
LxDDS2rb/UObRNfE+9z7S7a3NCYjglFJJu3RIGcx7kNWVC55e7AFYuRboVnUdN03cvPRPlRaVVPV
y3auPNoViyaw7VhQtjiVQV0XCc9KHx50SdscTZT8Pgdzm2Xe/VRivPFCjeDO6IVZcRNlWDyntN5V
9K5CeNY3VYajEJwiCjTDfqNaASdHl3wSOjN+2jg3eu88VsLZhXU+7ZfIek91LrQqLBhJRcaBR5Tw
1nFVlRmBhciJXLHLlD44I5n9FWGknxwSXXyEymCp+cWSX9Fu4hlDZ+rOIyaW9EVnV5hhJVt3SZiu
m6G+SAaSVUUnd6CdPWSJna57PdunUTetEw+hWFe2z8YMyzUOVjYTvvcljmAMGi8irtywdISMYaAZ
k9ZpylV5qzpPhRcZ2G1De1002n0sxwfsZ5BkVGBWY44b1yA7pvc68ICq2ZgivusctwnCvDv0Ud+u
C91/wANyE+WjmrkphC5q0gUaAPq1RczWFAHimll50Lg58UCmOqJ2+1pHxc1kcp7z0+IISfeNo4/0
PyVfR0YPrXbeHV271yyPQ6BALcn87N1t8QiZufk2zPLC5yRfza79BvG1a7xeYmI1jmFJ3qi/kC4z
OdlTREboupmkufZ6Z42iuY3CV92LLrkYCOwTbFyMPj3WtsTo0qfpifL5Q9iwOvK87FOk2XAcY3pv
SHD8utduVcL+irTbg/DHJ2JqibeJl3rV1VVJFCSD0Wz3CIlZwz9HkG7vjZK6w0pceE1143lQDpnL
MpTn7t0xaVPgMzMFOOi2rGyf64FHN5bGOY9KueazcGXRZxCQTM10l9V3WFXstc1WnuvlxHtallcT
7QRb6Yij4XVvacEmyEi6p2aCWyx6/YG57UhH0D0O9mIztrxSXR1ukPWdNwJF+J070sDeX9at3JY6
Ce46wZa8DvWKT2361eduHA8OKtlUfl1Y2S6+aqqQy8E0y2d0sk3npg/1gIe85ZbnZrz62Mr369gf
3V2VJ3yTvbvTJ/nuxFzp3Gr6ZBXc+UjOAb1Jn3uSOELyZeKsfMHv/pp2/bUQzZEqVWMTFdOWYgRO
SqvZz417O8VGMNmKKG+qu6n197i1sX9om0ZPbzpYvjkxoBEsXMphHiRyuJTEafYJLLmtD+axTQ12
a5FrZue8XJxn0pcd79RoNBafc7sjXmT2KNG0a+34bfT6z+qgqL2/n0HXL/kLXPBL++cpVP3F36ZQ
LA14GaBuhQXUppYgv02hOosW2za+y0hMor8Nopb3C9ZjMr0cUD/rZ7fDdzlLMIFiKTYw1v8r+clC
yPqD/ASQjKjk0EVtsvdRg+rby21SRi1q2v+WkccCd/BQ+fU82teombxSPZx040XvDvN67M32curN
amfpCzIoemiZCoKdyuJVKqmURoV9Psd24FvootHoWKtUxM2aSCnWJijsm1gJr27jwACMEymkkf8U
K3l2UELthGLrhdalRMH1KnyijEG7Zq6fQqAzXpjeFd4wuHlOrL3X6ZczedHgOPZxQSOe0Yr5ZF85
pniIlIjcoSbzdNIQKJMzDdTb2SwYXhhliIHHKcUbb0ziaF0qhToblisHyXpS2jUD57OPmO1Mw4WP
uD26+b1mF1edN9ZrifxdypCkHKPYl+F44QLjIqtsjUj7ZCKcR6APnd646xZJncD0ZxOJnVQQTFz2
tBsmm/2Qo1qTvRY6DGVec0EtlFZvTDmdBpIb1Rw2c+B5ZR9wh5tXNLtcy5GBpcRWVikCYBr705ij
fkXLaOzsrNum4AJTNoCOZDTEaeaC0u28maAFWY/SpVgDKypvJuCDOS4OCWVKq9Btb5zefcitZZPF
vY0Jb36m1BtDwQjcxm4kW+dlUm2tZGZjbbpkti1nyaVia8T5cYKLiJcCiKYzHxze52uZM+k4FfLK
4JqnHK5i8qK75iTiQ1G/RnRkjd6FM6cpAoG+TdwBS0aTBElHREoH2LGTvfccOxiS+6aEAK2SHVYb
xkN6iTPXAcJU/IzZGNscGoSwxmDu5n3CFIUNJX2V0vrq2uZXQuUAkyBKIic6TAoxmfWhCPB3ikfL
znT0PQ9ZEyalgk2BXzzksCp2H2+lF2VbGnhlMCugxYwc0jq++TRKu++CcdDOST1+4Qo3Kp9ekq6R
GnZLA1vhds2R/BQTQqje+w4x6vQQMNdk1chPi/TXijHScFtvp5G7jlEWJLvphrtGGA3oBjpb5va8
1UNGf2Mhv5brJpKDnd/6NJk5ZmhBx8UHHHe0Trc0tJIHvaGwhQeCy1eApdIAc69MTDSOvtVyIm/1
ZOkvZgzjoRa/WdEozl1Y3HqSEWxyLHngXk7lW4f2pS190IqKOHV9wYvNs5EW07Sy4vqGFr7LuND1
Ta2nAvcxP6zSIc1muQZ7wmcrPc77IjxMDrplmI+rAdjfN6svoqUVrpnTl0IUdeBmxOxrk5Zt6oXa
tNHG50sWSLSJFw01cp0unzFNfhnkZZoe2moMkqrhEAv5fQ9F+DIvC1jd3FyFxGSuSku7m/CmlxRb
kasWP2pR9jXreUJMvILciO1t6+PF0gqEbAsdcMjz+6YM3/2hYhogIndl0ZAjqjIKxLRQlFQvHYxi
U15q5mRf0f95T0ZBc5qGGfMph3+ApkGa9zKggYchjgG2XySwDVeDzBDBXa4LuZ/cxZKPrS0i4yBz
Jnsk2pTOC4Jwsnk5o3ujCy4WOW/FsLCR0W6tRvZE8vAMxUsTrrQBlLbMshDKiyLAqmE/EvPLGkR8
zGb+W73VnAthXeRVe6eH+n1oJxVJMMMxZAMVWMsy0b5TSZleI4PJ58y32zFgAHHSddunF3qn6lGK
1ucmN1iFuU0Yy+gPSNpPHtG24vK/68B3EOUfnY9XL5IetPblz7cB82fvo8UWwOVMF67C/3+6DZDU
TYu6i+lQhYT82Epb7i+czYbhwomwb4NV+X0r7SpBhmhPQt6FgMT6d5cB409baRV+7JOVJSx8AabB
d/7xMpBKLTPpZ4qpbFhEeEWJof15otPSO9j0mUU3lTZy8PaN89mJxSj3vlY2hINM2vhJLm776Mei
uvP9xKbD1+pHzpDS7Z5aqzdI7eihe5045e0P70u4Dw+JQoBzBQObk3OTQwdbkd6vo3xWTvMXJmkS
DnkOghC42FSUsfmNNwY8noZw0wMixw7jA5vRiIdzIKlBn18yxS03imDuzajFIM8ee1Z8MxrBNi8Z
vzXFsNi9fxCRlKsBLJrWl1sBJl0kjrHJLPfLHE4ntPtoQ/TOSwNaXYNYx14Ka62oa85+jmETEttT
THal6Gw0uNsUXHsA2zbBtzOnzKmsIHovRgRvQtPbiBYcXEgWIsVYo5WDgg9N/UCAJ11NAGarpRTG
inGM3BbGHTTbYYTvYL9EI0C8ntjwXJZA54tLerei0FtKvja9Lr8urZyDzCd702v7fd5SQg7EbmTd
BjU/3c6avxaKc8f7uu0rgj5jBa81ioaPBs/eJyX/lxgmqHK/eiyB5yEzzh7JUV6dv5F0fe8oyp7+
VnEZAt4ntToU2bwPiskPFZ0f9c5lZMHrV7m45Ty/F5KXV2S7WC/KiwXEv1asf6aof3qbVaURToAq
UlUHBu0uVPrwbqY9ioneFD3LO4wEXAkeU+UscJTHwJiSwKk7hddyfCkfQowhQTQ4E3rlUXC/2RUo
fKKQuHj0lD1WYmlYwFNh3WPkB9wOjfI9UP7xgKnyNVSOCK4xPS9wfetK7wkf37MbRuwYjRewJK5d
6tvQh1tSyrZNuFxH2C5YEbHsYSkwV1Qm95e5n90sMyek8muUyrkhp4TmNeXm0LF1oJWgh2P0IEJl
Qwsn37jmPWlAVqtOuUIMwnHXmky2GYYRuy6uLQwkwnduhtbDVK+8JZErAHyaz0RabmLbZI2OC8XB
jlJjS5mTkR5ZjCrYU7fR0FQbPKT3Xurik5mupEMkNRYXupkOxApdpsr7oisXTJf74BXKGcN18wsm
Wh6xJQJ1n3Ka9DDS8I93aESJnxvlsTH04trEdANuuW387BUdac2lXWerpZpSMep03x078YWrPDzY
VyQMO74ejdqcC015fexvrh9GJQr9ipdROYKQgM5GGz7nyitkWaZcxdiHfG+5zLET9QYXUuxFxPa8
dNiNFpsviv0oVd1GoU98ZwcAr+8ENiWCkdhSY1zqlYMJ0J79I3yMMEkI5hULzE8YP8LuRWLI8txO
GU7baTDYjC8lMbEmd2KfhL29kXpPuMC4GlWFgWCcpC1xMnq3K1pokKisqg3SmnlDjd9RI1j2FPNg
rfmd29elS1aaPdDK53Tu9GQVRE76cXOShpFfpAKmqePHEIy5lu8Nl6QfUF+XeFgkICgRp4v3nWZp
XHhjvvxc6wb+nzD7D5n4rhsbDNF/P7MfWGX/+YBWf+fHuG7Yv3AyO/APv3GfP8Z1AyYU/66JQe/X
OO0PJ7RwhG8CV36XjT/oxvYvLvP7j6NbDfk/MsJvvlOg7R/+//8p++KmQklR87fzx3GdKwP0Bd8D
sxLn9Ldx/sO4bsV5bUQDSmqROfG2Ygu1mapCeMt5NodlqFcJfVaLE4h40OMyoNh2DNAaTSPAIzSj
7QkcIgiOXtLMuNO4jYA79qOiHg0UafJb7Ty2drhii5yjSlCCcI5pKRuoEgn9qgQscnpx4/a9L8uN
S2qtuJhse2zRgwgWal/chXER0Ae/jdjI7zSrSML5cvqO/hApLHdpW/sIm3pMCJJEGBhH8cCmG7dA
QlIecBFPa5YWG7D64QIRmEpfLylPLh6RW8PJxle9tG0KR2mzfh2EnGDYKMuBb6uCXFThKdVUaYqW
xnsWMoXaB1rz2XDN8ND2NMRkpTuejHToNgCY7xX0COtx9tov5Mu267wTJku+0DYPMf6yezTXYs0P
037zlpxalTgfLyP41BCH0S7XhHXrLXoeTFYEGtLrRGx5BvWmdtdpB4vsgpPUJSE+aBWkBRg1SWtt
YYwry7Be+Y11+wY4nVdr7Ru8e2Lzs7XUy028gK2tMrM3XzMcTxd900YHmjnbZ8tuLW7/pnlT1n60
Wbyiv+777I0faXkAH8bm09KRtU7Rzq4EFD6iSRWf5iKLNtFsJyc7adudT6BzkC6+d2Inbe9JJ0vJ
tECfoRp+fsNxlF/aY9g+9uR0bR1guFUf69UNGXD5wla4zbYEFKCzTo1zNrJK2yaAkTdWYuFnNEPU
9Hp4NuRIf4MzXLRtdiQfDLoWaZ8SsHl6H0Wc7726iI408KyGrGIBYqeudkWdLOo9ZZPEwM+EXnUd
14pm9spdHeFBRX6mUNCWXGUW0w+Pse/SuZGLm97Xnio9NumK9epr/jnhVssKyIrKRB2UUr8G/ZuO
uTdSRpmUQ1BpXXol2nq+jaVH/0U70tOc9FPQzMRmhakkZrpp22jz33j0bTyymGX+/s1791L+z9VL
9/UvXr/qL/54/aqiA88QjuO432IUPs5H5i+2CSpmg59Brqkd648QBfcX+FjM0Y7t6LqC1n4akECu
6VL9dcv6rwYkBeX8hOqrtEXPM21TgfrmN6jnw8u37UdScZ15hJK4oUMsmNHWPvxQfn3hf3zB851+
+ArKlw2ARF43lk6X8gYBs/RxAHNYXVo9L9dr5Mlj4hKXdO3b51bsjfBmHE6tEfzz1wNr+n++ovqO
PvybzMmTyQIOcp2iAK08cmL81cxDo+x2VXseZeUdh86uT05mU/DnbJ10boImnEI76IrODSgLcD5P
pm8eHAuAeG5472O9YnHlxVhz88fSY8Crpf5l0LJ3f9KeS6qoKvwQKCYCK3DE2ricc7gnM/YCmeNJ
4Nod7UXm7DCNJ1ub4OVtVGN+DOeJ/oQpwa8mey68C0mXZObcaSPDVJ/csssmbAwB2E2Q42kokxF2
6IIkGc6YjrJxgnCc8RyqjVWosVatjJuBemC2tYcShwNZvNFF5RusXLQHSQ8T2O7nYbFU8PF+cJc2
MOBnk07sRO0d48Qm5X2yCPYzx0utlu0ujOerCl7wzqVzgdHSmf35zmbO/doQBNudEUObet0XSDf0
LovLDmjpRLgu/QptByLCqueVAemSaedKEwWr5OQwZeOV9MOTpmcnXHpPRo5K18DosOUil89M3oA/
v3B3toPRFlesyI6h2n5l9WUXjkHfzwe4/xt9adZl2BDKNlPnNF32nqQ8bCl0vFLjRTvoT02v2sEq
FL5yecAtwhFHGfQp6cubMut2vTeesiU76hW2+qnGFZZ1DNnNhHrYDhAggii9NnUfmm4m3FZD4jeL
uj/0/djtqK1sz+rSccnIxKIOCisvvvjaeC1i77btpYFlOO8IG5Jboy6OYZ7c9KV2N1MRWVKuvIIG
D5i1V8wVX9yYCl56os9mNAZ+XwC1TRyepkNZ7HxmBIlXLSqrM4rdKIetDjPaOd6KprtNVVV3DNk3
RUge8jjRDdHl2XA7zfEtuScHSbmCV3vPgKLrCfPLfa0TtJcm8r0kpIiYk501gnktYb6COqQBaviq
j9FFCT/GSpc9vOsfTDIMmWKYVMlNMsLohlr0K2GjmdoU/Og29tEST03IsVjtUfxB6bsNjM4JQWhj
jtqBd8R59iJW9YmOj5w06ca3HoVs1yYPx7rJSizmdj7vMzw97BxLTOtRDzaoHbN2uW9V7CPpSjgb
q7t00Ddpitjfh6m/7j3zxe/TF2b/K1qy2cDg312P7A5WYTsWazscvP1/59338+4f14E3+Cf/ShpU
0fC/HXZIg9zmAaq55/8BUIXO9l2ShnU2e8DRLOp+MKo6VCsyHcEttiUMaNXfDzuC1XzXtH3OSeEJ
RW7/Ybb4p1nDUkHHHw4jdQgRf0BmkKv4cRaMf9gGijgqQapn49rGeZDtkwE8qfEaIq/Jvqav/UzC
1FOI58Fsunw3IutpCZe5QtGd5Gf7IVJAQqK27Cj1tip5drBQEjh00bNeccjgtsjiXvq9nWqf6Is9
htE29qJrQ0V3VyrE27FnH0GKaIysdUb4sOULlYS4gxWaIMgBhwbnrWBp3VaM3aelKvYEChAabg83
yUiMOAb7hD+nZktFjHM4XpHdDIJF+nipobsUUv+akEs+LuYXTwWVVyqyXJrTXaFCzLOJrcOsPcmF
pHIUA+JKyfgcFv9UOvN8Qd3EraNC0cnJ5FJKTjr2Jv6HYftuqwj1YWnfJBXDhgpXp/EChU0FrhuW
/anS22PvzBcch1eR7BvQLF91XXRyM35LbkewIsW9JGyTDR5AMJ53lfNufMt8TyZZ7ONyIF19KlXD
IidyDjC66sRUBzoLSqJECfJsTS/f6vOcHSxzQKlzoAZw2Y3dmR0MWapLLs9DZaU7fLcN/GDOz0iR
qK0Si2IaazkJMmKJGiIXF2muxp5pUkiB67VqWdv0MZkxPvtISk/pJHPH+cyHkuQYykY26Tis48qp
jn6+QKnhjLoKCWvajH7fHmNm2N0ko5kdDalpHKDA91pshTsj699Nv/J2DeAr77ow2huO9jp0/N5M
z1dWc0Bagwv+Kmm1ao9A/pV2EVIimCIDxg6YXF9QNAe7U9lpfuNZURYYqCGqZyAhr4OiAZFTV5QN
rb3DZ/mVpGt/h5+NPY/U8hsI4+jITw71mjryF48MXESoRN+HugqQ1jHzlASIMsB1mdwYLrBVgfng
tZ5LWhlbWN/WZqBE9JYXI5GkF9HYy50fx8mqpvN0V2M2JDMakits7Xe8XYKTMyboWVg75dzE/qzK
/VLV2So9T7zqBR7ImEonjIXwWUQqcP7XYiCkdcRtmIalQ/xwn7/ysEVHmZo6XcgE8QRxymTKYOpN
NB7bMn0nkmbe0/VtniuVvothq70A4dapvK6TtdSn+5xLz4asLxu5zc+2Vd48sjuOqNELO4CxsQra
GJ/40H4iVPQpr8hkDj1/DOJimYKByltSXSB/3Dl9NMqKCvk2+Tz7i8s6K4ovwymaoEJxIdoOpouq
dJuD3ztf43z43Ovhdow8tty+9j6mnXIPJp/YhB1zkT9PXI13WJ6IkC6kemv4V/wIDn3mv1c8mFrP
56ErvHvds28ag1QsA+2glNXJ1cWb6fhPQ65NG0NOoDTSO3hS7qulvWsX/6Eh8SzQO/rgm17161DT
lITJvLPMJV3TUQ0tVZQXY9TCxca3kc6qxI2YfUnebi5sAoPJ3CEvoDT31GgfMze89ixub5PVqGB1
jyckoWOGD9lqTvKSpF8/eU09miWcrKPM3Rrw9gtus5OqiqIfjt2HQ7CwsItXv7V5Sel9GThWc1ON
2h0Fjcp1Rv1UVPY8wqqSKlPlVK6qqZqJytnWEy+hsBqjc2HAbrY8JudePTSLKruS6ot2qgArDRN/
p2PDvc0j6rHotxlWvFn6XavKszR78ne1oFCLBnOPR1qVbKm6rUkVb4UA7hus7SLwVS2XI+33VhV1
ZWI5IGJeUz9yUdDkZfdUjNErYXJvwktoqcIv9hnJNnZt8hJVHZhQxWCmqghLa4pOVWlYCNe/M1WR
mJfy3caqXMwc4U3hLVmrxqwFZlVCpqNf7MaSf6mtKsogK2EIiBnfaSlVHYjZ3E7Z1ODPwUnI66n/
b4v6q/uGyffvZ/lH7Pb9X1X2KBfLj8sN21KKCunCwfticF354L5RAbAulSjIjL6ni4+VPQKpk5gz
xEdfILSoXLIfBhzrF241JrFpCKjGtz/6F5cb1NSfrzbqnmSoaDbXsFFX/zD1TroWDZLu2dOCLQQ5
nvU7nz2v+P4Boaky+lr9xTj/564GFsl0RRgedymahpQ96eN03cyyiSJG7BOBHC8jHPQdo+GK6P51
ty/3obGimSUodpQSB/gGjmJrBeY+XP+67v/b78OACvvTP9g2PQx3bBxx2wn1A/kw5hvUvjZOKmpS
oWz/IYsb3qQFB/6y98iMBLs1ktw50Boz3qUmhnTDMcRT6pHbVlcpxnpqHC4MF7KixvY23YBv3loz
sufGmSMOkYHNpPV5YBvo3VgxgIkkp0cPUqMSm0HwhnMyLb8e05wNRlLXlRkA3/bD2tMicJmkDQEu
s9kPbBI4dDJq3+xcjCeX+LlrkhmpJzDqLJ+3VUgDnSKgtBxahCl/rKxrfTDs7HLI02vZZcildNns
7bb+UsJkha1+7w7Nvhytna051c6kYYCe1ubZnopDiLV3Y1Gkt2kxkedz8465/JYZ/WQW0Q70+eC3
0basx7fcILqWPJb0k5tV7caPsv5Kc2t5alqbYuTEp5ipwImyUElJvrb1LtK23Isw1k9l19RBMZA7
SRybzXvMu+Imd2pLSncX0xtIe1roPizdh9nQnnMzbjZVGtvkbHWRSXcSWxElDhUBigCXWaH+E525
NTJHPkiBLrxxvDK+bTHpBr1ryMCf9OmZxf3Mz8+saIvKgIeFJokzsJfbxunYXGiGcfrwCviLj7qt
VlO/L8cAByzXZT/mOzZbLIyd6hP44RNmT8zOURtXJ9K0jlympnUWQbfUo8Bz42Z+0AyhWlc4MuHK
oF9FrsScyc/GoQ1+PbvzyQ/1GYF6+dxNlb9tUSzxtNfb0Fs+u3Zoc9HhbhQu01OT11woJKiQ26bW
ZhrJ9sXmSQRWPAWcubsRGi4NF6gsL8Tg6e8VfzOb5k4QBbJqOskvw+eCjjYH+r6pyA5fVTqi3Bhd
miFnBz5RYzOQUAFh1m54dk7j5Fu7JkqzVWtFD9FY0dxcXJFmBhTo1Ts94xfs+g0cvZ7e/fOP9mfN
h58sta8O1bC8LolsBBL5+SfrL+bo10UoT/Bs6Y7nL+cfT5wO01ZgVzRhiSZ6+ecvaf5hLfinr/mH
36Y2Da4csqg9NZH1ySbzYuqjarO07l4UPbuDkNIBBxnbZY1i52DVMJbz5SL7eOVp9mWVeM960jar
odXeuftv66a5MivnrIfLmx01n4sxaTZwFfXFt2/8PxhZZaH//ZGs6KOSw/cPOTjqL/04kFmts2lg
r8z7nAdf/dEPZdO0fvkmKTqUVhqmoaikH6t1la1OSKnONp4u4W+LiB8HMiCyoXAh3UJLF+SV/ptt
A1jzT+8Ptg3s73l7CFOo74L/4M+fcrIjGJ41SESriB8bK+/W+TyXq5JPzsZYiq3XODtjrMjsJAll
8h8ZZbgB9pTw4Fq4Tz1xZVXdoUhTXjRe2G5ctyj9IInH+oGINfRPUz9TpC4PHaURtIQxML+aeQWm
VxrWALAQDgWTTamHtLy46b6lgyYo+rQ/62WNKaF37saMdBZvmNnJI45OpbWpY9wGzVTdz7P2WNnl
A+alfqWbCxymHA+ONl/HiXdE4N/MMduABQ+oWt9FqX5bpyYdDoQ4DG0JI80bKuyyq6GWGbRh+T5L
VMHYNLahcKONKQsrsM3pugNLYXMHgjJY/Wau4i/NWCybTg9btgFeEOk0rNdVTAgMcjVjiibmw4if
aB2zqDR6ws6IM+8N0vV6d60bgKdDQYY4POGFHOqnWPc/acKtsFVZZ866oLOLxyxBdZPp8sDCdzv0
Rn0y2CwXdfWOSLIZZHLrs0JYQRdeYnw5GMX8mLXAKNXwzrhEdr02Uy5vWf1qYYu00rSsg8XM9k2r
1fSfOKpp3dyEJvCXXccemFc9r5e5waTckesew292PuRrleq8kpmRAy/LFijumqWG7r7Fc3QsLWPe
dSF1pu1krBEdDrxN930vr8NclmuLLQmSs2xqOBmnL3adnTNW23lxsDq5blv7qpvIirEqQA52K1uh
h68ZkFqWT9pK0PzEKPgSOZQw89+EcaLKsGLAGLGQrGJLe9HRGtZyoLrHyKy10fpfZ8xYVwQ/DYGn
t/3W7GPnMh8tkhNLeRe3IdeMrlC1cdFAE5Sfbnh9qiGG5naHgJZ8cEGFCoPCDjzVOZ//E2FpO1cT
B61pH3Xb3uu9+TgOmB6juNU3XWsaJ6s208u6rMhPQAsOYpvVVDikdFZNqVhb2MeJyDP0Uz1Z5jkx
K3ef0Anigy/PY3QsiHpkEDVfMB/Ym4z4pmuutSSmoqfPXrHtO24tFBnnRMWVr+hEW3NI6OKg1cDv
CBOJ+X2mAD/4XKhPnordh5faX10yfnpHfI8ttmzb4RbrspVUJOTHO0ZtTUOWa75xnRcPmfiCVXIs
Dv/6S3DeOmw7eUfqpmp1//gl5jqaWsK4xXXWvvbZzVzfl/5/hOz3sVH/x7GRZwJr8Z8PKfW3fjuk
DBgb5iVLYHO0VOb974eUCUlj65CxDFPANvxifhxS/i+0JPBHv2cz/DY1UhtCcCvUIXMlHxpOvX8x
NSLz/vQBVIcU46yn1u58Cx7j48+fDm6aeCkdjMHZUrvzYXGqAoojtrrw2kT0KQo67TVz74WqjbiP
72YREVTrUHNUmqT9GCG5f2PeZEHvd2LT2hTR6aMqOJooVeqH6oX8T97OdvKyNO20Kay43cjWQSuL
Grj4lIWa/4hJpwvqosUi77WMBDPhV4nvtBvKQsKV72RUoWrY/WPZqUDI7qKHFFkZbvI0GM4560tn
PVn2XdLgMBz0Ah0vrc4LQQBsawmCU5NwXjlrky6/tU80wSqRy4ufsr93Gn3f09RN1qp5Y+odnJ1Y
qi3lnCXJhzl9eG3zboXRC8dmR8YZ9vj5Kx4Wm0BiNrcau/m8wNdniqe6jCBhMNegfJbFGr8R+E8N
a2dV2I8W0h3WxjBdWAvebFMuX3s6A3oyBgyf0gvSk9qaHAirDSQqppkatHXRtcH71/raUd4cVh18
KQm9JRPuYo/MUVEIVuh2nHbJvac6oPO83gPFBFOV3ueURJOfdUamvoixd4YF5mtpF2eKSpFr6ZfO
tQ6BbEEfZbWrGd7Wc+qjwY6upEBpTXz0pT74l+WQ4CCnwt05ouvIM7b6OvyMWZWwqtaqovKsLd1c
7wqDYmk6CvTneUmxozpD9kbxMX3o7O4Ts3/z23gLIaDarfjjpB+/oi+267Slk64Ypn03xydRhl6A
pWr+P/bOazlyI43Sr7IvAAUSHpdbvoplaJvmBkF2k/AeSJin3y+paalbZmZ1r4iZCcWoyWIXC5m/
Oec7m7qLPgYNTE7iTc9IyO67ebwRUryYJIrq5fwcS7Z/DsqhtRta32JjPAx6OL1kEfLtuKvcpYXz
3VMyUxukXWI3N4EP+rPxtGPv1vdTzF+rUmSbMPQuwYggmd3PB3mYqz7quEVTx193zqTvZvdDJKW1
jkX3RXZZtMorCxCAZ5zTkAbK1sB/BvOWi9teNbmEpVdGX8O0npF4TvMGdQ4XyBRuDa19prvflTwy
XOYIor0Jp6bbzusuVDwvJ92Pg4UStNGup0B7auC6OpUpWLQkD3YQhWtuXpK8gwkVrseou9llbuou
na48FDZG7ChnEV979iJy0o826i5Vbr3Klkz7jMIrnZKzZ+hXldI0YG66KoaMntMEPpBYxLpH7CuS
Tg7beswDrNdUb4afvRap9zy75TrPFIorfDZTs7qbCYFVsDZ834b94GrR3WhoC90fnurIivdV5O/n
sb4KQq+6Csr2yRlZg3juneY4pK15F81Hg8eao7Lmc543gE75hM5sw1aVKPoVhNpbyWYt1csd+Vbb
Jon8dTqSd8gD5Ly0st1HRtLfBp6MFnGRbZiLXjkdC5x/W6/PTa8apv1967V6z/7PuWy697+42fjC
32428xeba0MnV9ajy1Food/aL+sX5DF0RLgufs2v+n6zWcihkOnZMDwActGj8VX/ab8sUmo9nSoI
04epGrp/JCxVzdXvwxsVZiswojJzpc3DSfJHZVMXoE7M5gJNYTnu9DQ+uiEgBjn9+hH52znkr0yv
31+IvwmNp2vpPnIs00fL9YeBqMaZZxPmMFxT5aX7LtQ9a23PPYo/eAZEtaQQel1tJbry4k/9sU6r
B9doSApsgQAMOca3tBHplWxsf2WiPF+aEwwHnOyIVYbmiSiKapl7EUc9pMJl1GZ3FS+4NKrsutSB
JCFsxbdeG/XK02QI/ROjfK5Q7PR+fqI3BOK2aMBtZwenotgEjtzQsHarnkwsUhFIJHetR6j+Jx9u
CnBm8ymykCri8LzDcnar5SNwJfvcxbrE/o5QyQEC0fjyPAQ5k15fPPCYk2ETwikw1CHSy+7G1ubN
YPWPvte8g3B9CfMJPw3+sBQLOXPJ+NoGVei4ebxxXewKftBs24g+0Wyah9IJd7FngcWIoivdt94K
4to3MscY4khitLJyrNiP4Y5AGlvAnZ5fRJ5LrrLkYnlw1JT0SqPDrZ30hQHiQ9Oyfh8R1cCcv3Xr
fmtDN8dUiVVBtjk/KDGhYVdYy8iw77SJ4WzeAQl0/Re/y9c6A8me3e2i7S2EtzZxqZRn/P4SQET9
hweccqE79kmTPUdkkeNEo9YQjP+MAUzLRFUzRAIjhMiu6yxKNsBBtqAITzAcIPgIa+sr7mw0MKXT
HHgZVe2/kG2086f0lnXktDLn9kvsiBmiAxIss8vu2qHfMyOWq8bUv+ow9RfhMH3JSPzcjuZ8MUaW
w22UQLOdm28iM74ZQ2aw/Rc72rw9G2244LCz89S+yVNvBbXWObrmDIM6K77OSQX8sI2WOZgW7vFk
hR8l3Q29uXWhkBhmsPEKy2/WfMSQGVtgu8QY1a/krECtmD0NeqTtjOwG9DGN2c8Dt2l3FmmnK93F
ReoNCi/eIF3N7JZFtFjqSqhkmd8G3d/HttjIGZcpCMhKfkltk6Y2HIggXdgKJdOPIl6libE3K0SE
Mj13yj/r1a9Uorci1d49IB2Lmhum5NN4j4j8fgzbjiUs7IQBm4iW2/m6gG7jwZldaW3L90UcJVsJ
tbcPh2cngUg0htUpjPVg2VYj1S/ORqs9VgmZb127G4buaQ5Y0I6w8mSiXydNeUodHlmzSK+5E0Hr
avsZxu2CJXG0nscp3yQy/uYMsDCJT2E32otbgGPbEUxUSqnKOJKO1qmegG3m9+4+spqrtNN2k+Oy
jtVfZpu9DusNAoqzl8y6k0O7m/r+UKFuyzTqJBAUxgZ/K0YTRGezuR5wj0iDAbWIqLfmSm5NN+k2
ukh5P6X1ooxZzKWHVaDhGbOGatuL4jKVON/KBMj6ZH3pOhTXlZZY9X2ZyGXoWU2wQ0kpsv91jP7c
hqhTlOtC2QfxE9AtqVnej01q27aowiZnuh4YgS+sbXAY78rTPukW2mvxyEZ4by7J57uilupXydb8
Hz2yarN/PsR5edUkw400bOSqP798E5DIoTn9fC3d1yrY+zpUjfGFPKH/sT77q9dhgPQp4HUsXVeD
8R9WCn7HnRWPcr4W8TEaWwil7364h8H4P17nU8n0x7/Qjy+kdhs/vBDSdr01iAG8lpv2S7RM13Kn
f4PIS0DPCftAuLht1nj2Nsbu4eytssVZnuLNl3YdrG+Sw7DYNavm2K34g6tyw3/XX34oKP5/xh78
uvl9c0cL9KAW7MGffrwac7nNxE6/duyrxrlUCFwj6/G/v4bxhy3D52fKYtbr4iqBcfi53/nhPcj6
eaYp0cU1PJxzcKOv9ZN4RAiD0W7JoHFxeBbbcXmuN8POBqZzRad2Az9mQzbk8t9C8rOQVH7bvy8k
oSG8N/Fr9uc6Un3d9zpSkDKoHnqfgg0fsfVDHSmcXwT1pYs36BMNwld9n5CYKlkMkbyA9UEVqlbu
38f4xi+UpLZHfUkO2Gdh+g8mJOzw+Sz+/ijZOh8fy2bDzNng8A19fr4fHyWXEWsxavV0Gs0KOIFA
zeyeKpdq7EOf58LWYcTpHeNJM9bdeVc6aYqiNkCIuoaQQTSSEQ0rD8bGrhHSnRamY3wN9RYxlx+Q
mJnepUGaXzNaRa01O6Q32ai0qTjbU+k4H4SRJKs0R70uCqUy6Xs63hayQ4d+CKaAsI9z3+Z7rci6
esHZTvLD6HB5J8jQz5jtyC2O/WPidOkVGQ3FCjHttKHYxDtfMx3OKKuWVHEqCV74WD+nQ2rHR6/s
QEnHeA9TzecY8KHdssl08ESm9rQZfTeCLQ5bojbHFNXwZ/Qqyna4TtzylvacOeJSOWNxQNp8LxxC
5oPcKuFFO9Uy9Cft3CTOV6C2hA2WrtgibPuYk+TFHeI2X1hS5PshYARRoX9+aPIuAJ8UnUImDvs+
St67cDaeAVHpNzN4to10snrlthlIEfYH9PR+4V9JLRBrZ9C1g1WN+tHGoLaNqfAAImHAaVz3xoM7
ccdlth+i6V6rQJqUFlo63StvXAenL1UpMwT0HquohEw0p8rrrA8sSqZUO4qoV7KwJrKfZRXuq0A3
U7RnxLVsw/wzinJuGqe5RPzupIHA6TQJPEUwD5FQ1zTdOvwtaHX06agAIW0ZrkbMTDcZ95rRZ/Ee
Sd58aGThX2I5kURNzhGXvc+bEFz8AJRaFCMWk8JPj0bpr1joz3eWbMS4+vf0+rUN5tD4+9Nrm70X
f7GBVLvE70cXyGl2eIxqmZ7CNfpREsRykuOHea/1n2Pt96PL/wXcLiMaH4iP6oB/b4FNnxaYAENF
uOZi/Ifeyp/vP0a7ajVKf+TzM5CV6v5htKuJyGFvOLuXPvzgP+OwY+ikleR2Pf3wvvzFbS6cn89I
Vb7xaiaNPW+EgZKG9+jHMxLen2uMvedfjBzlfWKLudo2n9NBUyPrZ21HeRu8cIg0N+bnLDFXY8WZ
+SIy4WNT+Php8vQtrcvDpCz4Rgd19nMyWZnZqIap875Af7j2wtkn/Kk6ZAw0l4zzUP8bWw1MZdjG
q9Cut3pYbb3CPI+VttPi7M1uUNi4SXkMk+EmNVQDiyY5bJwdliiSsRIObrK9Yr9k5ZNMW4YKZ2PW
VzG7Oxo3O0P/MO1IIkTyqIm3JOfxr6W9bzz3qbLc/dwMX6tiPDHfzex1wKD0WS32usAhy8Mu3xsC
C9KMJV7idyQc6WV9AZm6oaYvloYUO/JiERtlxAt1IE9TU2uYhMNZs3umxhSlyjSCgKgkK6SVJ2+G
gDQkLZrg1GrWRmxSOBlb2BThpkkB2okmxME0iFcvpYGAVY+Nw6UVK/vnfAxeYObdRUV5GSdCfbQ8
sDd5S8hHoRf7IYZg4McYPQUt0koH1bAoc6/cVpE0QVPk+ZJ1Nz3QdJPb6b4NARIxhvs25VCddTpC
oJrBF5yLQH3c9AuoimDh6v17Z2gHIfv90E1HoOPpIvA7aDjAZnb+0A9HQJ/JagICsBid7jinGZHU
xfDE7/QKWMecOycLDyvom+usTg66E9wNbdJBsEKhtaKTqKOjZhT9vCaLAMZnlWVlBKCmS33AN8Aa
9lkLOBCFb7SNPY++ks2Df+KwjQ5In+TWiFIuFT4H+hpaZLUlU9u/I9Gk99nXK6pvXZIkJu3J2laN
bWWrrB/DreCiARRdNMbRzbL+0Ssdb6fNzL//PXx/LR3pjf7+8D2+tu37X5y+akH6/fRFdYm8gtBX
ejZOnZ9OX2aJ6v/mPKJm+zz6/lM4MmVk3YVmkBEhQUmQ6n4vHH1cl67Dd0Sq+2t09T8pHFXY0k+F
I70cPxj/izpRV9u1nw9F4rhGrSqd4TINZksOpAxIKutdf8K1jNAJyNhVN6ehietSyvSL6AUPutC9
uNtXc6x4SeSsHdvJH+Z1Mhod0QFDVZRKmc0u+6sSkFO/wcJVG4QmZv0yNrvxMz7A/4wSmGirm00X
q4iBAPSUv8p+zR7A/04QQe3AewF99ZlSMJfCghHbg+te5wbMyDUmH866wMMA3fWp2EIu9bxtI0PL
fsiERkKsC3wrNkSF4MSxul2lyWk3mlOffAxKoU/IM2L9MEwIjGZOTJ6NUvOTVIquXyn8faY6cK+q
Sa61rHEoZvEC+BF1sJ6Di5B2Y79JZTyYlXug+zQS2HVo4WyIPpxBY85ZeB9JgRSaVJR87Vb8O6YV
HGwSfwJDreEqCqv2ysOivwhjhDHUyIxLlLeBQTTw5k/DQ668D41yQfSq9EYMoO+gi7FaUG4JoXwT
jnJQVMpLgSUwggWNv8KrivfUne2tqbwXHJLWFuZ3vNY/nRkhsC3L7rPrVPk2EMLTLOHkyOt6WHvK
3RF65nuk/B52k/KxUHL2PLTqNYxcGEEYRCrlFHHmrF8K5R6JmubDBS6yrZSzxM0T2a4G5TfJOoh2
BLe2B/bQCfmhUXLiZyYkSHlVUkwrsXKvGMrHYitHi6+8LYNyubTK71IOebo2lQdm6AO5LpQvhhCX
p0w5ZULlmWmUewYCMWYQ5aiBT0gghHLZiMypb8JP543y4LjKjUNYZC2QuuDRwXSbbUi5wLcDsAxA
MV6eUbg94LAWIK1y+gjCF9UaON/9e2x+HpvKQP33x+Zd91pAEnjt2z/33Oorvx+dhk6hiS+bxhYB
phIR/L67wainTkzLs+k0VQn6W8/t/cJTYcPUBPhlYE3nX33vucF2ocVzfBY+oEbY4PwTVcKfCldP
J5DMg+DJaSc4xn8+OKukTI0IMOAFTdQq8K5DA7Qd6FuKQhdH6Q9v0F8Ur6ZaOf1wTlO8cjzzgi5i
cgNB6me0+A9zIs3TzLQZs/LST046nxKjspMznNLEWHddjn0qriW7/8w+21V93UfeVyuMhnVj5PdS
ZCUu3PxYG80zPuBD1ha3LH5WnQb030yCE/nKp2os0yWEji3WmBD1Q3qM9OERHMb7Z7lVSqPFmueU
N3Y4b0SOhTwihKIPonRlWNhgM7gOHePh0fEgkJiyEG8GByTI/zDDYUQC554pRhMTfOt04ZZgKkCl
LO+RZuSf8YzBZ1SjI6u9i8VlW7v+wfkMdDQ/wx2Dz6BH/xOd1yiKXqJ4ev0nWk/lqQGugrrnfvL3
sk8WH5JdbeW3XpOQpuZK7pIm1Os1DEqf83UY33pHmbuy4tFl0Ae0XmU4+M22ih3mq2WwcgcCSBMv
GzZmX4LI0Oul0XbWooridT2jxY18c10G8sHQgy8aBOPO1W6lmy8LOeytqVhJrTuOg33xVf6sVzkK
2nnLKuaVtI+rrHe1Rdn1J7ZNBM9p1c6LXG46X9zKXts7AmB+UJ+9sPowTMag2rCDw3yAx7QLg5qo
9+KcG+O5L5s3CMu3PmQPI3EeUmJHItvF5RBenEi24OWru6yaKQNVEKu+Hez2tum8lTkO+8SxSPdz
2IrTo3jtIUvYBnm5aawT/6MQ5dpJtA+tJn08bq+haj03rOnc3ltVGuRxYmkxf168aSJsdD4XABPa
0Xich/IkjWRh5cWZQM5llZCXHUVnQk/OrelfEZiFoq07JHayrRz9xbCTDfXEqTK7t7D0wJNS9oeu
f281EJ1R4nnOeBQStXPv62diUNe2LPfdrD3YkbnP8K0qsvuKDKJ9KxgAxR5DkfrdtyjIi+zRTaIH
ECW3XaRtgso+mpaHKDA/64nMMLfCnLXGN8mLL/0CCl0hYH7OBxLEl03UHUMXElQ8Xg1jtC9bloPe
1Lw3rnEr/fG2mVJ/EYTSvsG0vo2dITqjUjpNtgFENtOTfZ5mNVe0UZqiWkjeJ3usL+zhjoPg49Mr
xyRS7WXtDNWqav1vUziecaCurNw8unF4M9adsxpxyNJZuCuzrl+6ZOKjZjqrqgq29HjTRjMD8EDk
w/ojwR15f58OwdrUTMLfrK5dG/ByGLkh3jBzy11qUTMuK6kVayMSp8Cybi3y1ZZQD7pFMpbtCcnK
dVJp29bKVxWRJrsqSrWl1oKzq0dx6pJ+y52/tNHH6ANxmHwq+C0ZBsuIvr0mvw6shNWSAgVqOJpa
NFTxxQrSo1lrxMsgXwX3XxkMwYY6/1oRe7AxZg0DPgrHJEBsEnfODUGu+7LDY8CSB94Es0dlQOhU
ug5h9gap4SCCFklcHZn+kRrSacvcKJ8614I0YbBl1fL53AvzxGrvGx6+BLMABp+KbMcxJlyuSOSt
UxhfOt85aHa487Q+22RTQbJJPJxsH+K3tHjacy2rln6F2sOoAxpt0HubpJ+OZS3wRZvxJU3rB+lA
gY+i8T50bD7nIqYFR+/kpShgeWuimlWG2SQPPr6HpR9HjAZsbTiSTZldRazj/x3j/0fm+F/H+P83
f/1WNn8uKJSm4oeCgqIAZ9jvRM/fxCACLb5rOWgLUdsbjI6+z/DBjxG7ZjLo+lQyqgbuez3h4Y2j
INWVsgJ0DkyAf9CKIfD/6YpXKke1KHBdfHssm2xLtWo/XPFlZZMEOgXtRc/MezTgdwYEqtxqb9IR
OvGgwLSw6oZcWLtkmpJVruC1gYTJ2I19sNBrxq/EPPSrEtqtbhGjHFUMgwerY88+i5tOr+EA+3yv
AjQV1vVK7P2QQrqKsrtGYXXnovSYwownrQa5SyQ1Uc0Kw6uNNrehQvNmEg1V0w31GRHBPVJ3+8TN
WhwTdQCUDjVQGLTYRhXxt+Vg9hQE2Iki8iCb4j4qPBLnFSlYb9p9DTo48Lpw3aYCRLSVv8/ghRs9
05Ria1cCHmZWQXdXt6dZMYlnO3yjHCM61e6nZQO4GF9BIo5CwYyj18ZErh5ClwnC1SB7qAkz9GN3
SgFfZiNlytxW6wpI8jCzCCEs6VsPPll0hL36On+hRgIqA7E8YTFbTMVam499Jw6j5b3YoJhLxWT2
J6QVPpjmJmyuY8VttqTaV47igjNMMZ37tfDInOhMt110YdjuXdWY4CS7NcLBuvHBQ48GEMTC64nx
hhwdC1wDhqJJt66EK+00/Zryo1tnijodpIzyG9g0NFR7Ulloj4i2wMgMgZwUFl3Rq2szd5dey/UC
B5MMWZ0kjbCGdx12OhtpENihppifzI1INTi0qXtv+fOr0MJiC2pmwWaIRNXIX5WMmRaV2SD5Q5k+
6NJYOqC2TVDa/P7qrW/mZNoGotCvK6sr7pAc8MLEB1VpeZmt5mtcYhUxpHbNB/zVL2PCyQAVHaJU
PDW1PDWR3xPgZSWreDDfAau/s2uaNm03QgpqvWDnjvZbziMK6YCgjzQmOjUe+jvbCNur3NMPMkme
q5kSokZoYpfRFnM2mLIJTSvF86YL8XaWaYAdsW3PXTLz+Mj7iHiOOnK9Hd76EUJOfkeIr0LP9Y+1
6e7TuuMGsMsDxDuy2yYH00tb7J3QfmB3Ex1kpyAGyXzH9xyOTFUlMo2yZJzhoFuKuV1lU0AyB1m7
MZksLJn+OSsRWI/kAIHbn8m1atuiOBA2NC5HjQFmNEEpzVrMNvPYlk+hThNdwOC5TvAKLQYs7GMx
CVK4oKlih0f3E21G8i0WrVGCMzCrgqSUBIx4nALPmDqDwBsFQU+caNUY/V6fPX1fe9HeFUG2dfhZ
FrVjIslUT6mXt9fMJudFWeOV7NCdaoAMypn7H9s3elNN8KRZ3La6gb7FilyGILjxVHiRyz9olsrz
8WEuyAcxJld20x9KEx+h1dxJF5fo3OZbhjcp7vtg5vYWZwC3DzE+HaCk0XVu9TcpsmePRKs2n59w
ZFCqSILs8jL54pCpYY36jrHQPfAJfVH3hb7ArE6ySDYeU3pyV2/KTT55yHKa8RQ0GGYAWa3HQaxd
4sqMvieDpu3RyQYvcSguVpmcNVld14lbo7Zt34IAglSfzk9Z1JrY+DyPFJ38pc1dYxEAhV90RnVf
RiAWGY2tZcanpgsQOn0xSczcxZZTmFtk6gaBfSPzDLDg/84Ffp0L0CT/l7nAa9G9/p9l089/vsYt
vvK3a1z8Ynu4yBkOsJ36dKv/do3jtgOlC6STrK6fRqrgvMGJfbo6EVkQsPrDPe6wINPxaXPzMm/V
Gd/+g3uchPs/3uMMBQCKK4Eoxxw/ys/3uB9oiAM9cIjFSJ6DmBx0KkamctmKx7gxvbWRNOpRRkmY
pW7Gw9bta1t8yFIH/5bnw2HI8DPlEaK2Tu93IZh95aonr4KnoCz6ZKOwEImbvA0BqwIhCQUi04Yj
pZPF2s1tD2Xh5F9Tej7YjddAYePht9P5OKXTQxh2JXXuY5CY93keFxcOCW3JDQa5O3bDtY527ZBn
0WNggXBJff/GS+E+EkbyLrSm34SGNtwXtb+jJLpKKnTwOslYWjveUhVfxrLK9iQDnmXRLBgVbm29
RX5mj8fcVfYrHNbNVJ5am3TXsDORT/uArMP2Kzk7HElhKNfuPDVLMw62YVzfWf60iUbLXnC8QMhp
4r3M3BehDHTDOJzJEUBkPoeE9yGGBHuxi0o8xGPaR6usSZGUzrdBKKadrQnemj6WV1mMeTC3w7Nf
xQffS+ELZXjIO+1bkmT+Iq5rYC+kYQwzhOg6YC+lyZRgvIiY3H42N32G2T6EEmxS3WNZRKPQmbdJ
5d6W7TfDKz9Ytax70nL5VngjItG+Rj26zTagrbXcjrPWNBZmxXGOymJRZpIEtsyCZD61KovlloiN
8rrOxakek3Gt16Jaxzb2d9abxnY2jHtr/oxR8RHT2g9VMfmHWjLjcLt45dTBWVcUNi9IadqzK6a9
10MAci4D/DEUm3LkChZ2/Eh7bG0LCILLQAVg+Vm9mWP3NNXTk1HmG6uQL9YwVfvclLf0qJDf5uGd
Vx4h22Tc27W4wEQ3F7WYrpPRM2ENRSe/14KjNJs30QTuAtOksY8VqDDScnddu71vk8DIEa7PG1uB
DZtEkuknNXDaCnvIZYgOwf2kIZoVcgPb8b4BhhsO0jbJVnM3DULHDm3nZJvDygyaZx9l55JZC9zC
ipdgEF/16a4ZJqJUbd5ij2gdLY/mB7MqEUYYxKCZlXuHre+qE9O7smKsRGrfZngXrpxZrudcnpUY
RvhkF+Ih4gZro2/JXPn7rnS/jS4TZvLDWpyg5JaXor3piOHiQTwFiG5WbjNUJGI1S/YEACdSax2W
zECQH/cLgc4W9yLAeeAp0yYRwUdWBdcZWcd0/J1+kVFfLgH9YsqcoQUbhb6edafGX0CIj5ArNygO
Q2K0qzgwnpNqJuTd6bpjZGn6yRwa+13Xg/S+1CneCBciTkNkEfyWf2+nX28nDur/cjvFbUoF2P/F
3cTX/XA34bEUCLSAtyG055b57W4yfwHIgolO53pgDE17933dp/wGyPJ11JbcacL6fd1n6awPUX2i
B1by/X/YY3Kf/fFusrgwXdhrBmIL7iiu1R97TAIh2j5tnPJ6FgnxvOCsFjOBiJELjIX5FGWRPugX
ENj6lZ5hl1o4sZvuM5XBGMO2P3H1jqAYzPou6R1rZ499ex7SoPpWEXezdVUmZF3x5OClBkQ59SNa
8Fxo43WLPupSJ4n1rOlOtxEBXfoSEFG2mougwKZU+d88Lbqdxsy+hEIQusv8ejt7Tv5A/KX9jC+3
uRsMuz91bUTV3qslo9trVN72VFKaIYeNzNZ4xwqePdl6VuxCu8VxXgXtq8SouCa0IF67DU42Nxka
8iFkdTOogNIeoy/o02olB2HJS6QVlvxatoS0XAnSOKdx05VpvxUz8+13K/ST6Iz9oK8JcmiL5uJG
laqMkZffRYkPzfUzrnzuzBneNdop0kf10OISg+s1eC5VsKwGbUVTk8VXjlYAo4/7bHpLpFHDGxn8
jQ/o9dkZMvOVXtQuF8TUFpswcuzDBL7urhvK+RXDLji+woh1SGesI6l0fYIjZfjGhyhe6sU8v0bt
AO7VbOeXoBDLwbiEpnbl+C9sGL1lLhz0HHZT7YI+pLMHu4UwJnzxRD9tU5jRV6FADQEjulrZnY8J
Y8xLLSOvKkTiV3go+xI9G5bAvKZ9hsXCTMlqrxAhEg9BqoTtNd3OSVrnzouqfN9pnf9Q6dipR5+M
XeZ1BBgYnU3IKhTx95Yy+439iXZgk4CJcMwviSe0VdNJkrw0ygvY/XXdrcYgrj5crWz3UxUUkAC9
dg8OzHkJZ+GuZp/wQJLFkqML9P/UAkd/FoFbMsdwp2ObzuXz3I+8CZ6ubCjFcEGBGDx5cz48FCrd
si/H+I6Bb3UdqVzMAv4K4wPLYpDetpYAVOZH3bod7RZ5zjS4y4RddrGkyPPgIpSOeK9UdmjGhnRp
IbDb/nv4fh6+JmCK/3L4wrFevBM+/1cga77yt+NXh8XpQOjEpMm3VbqJ345fQcQAUjasxEqQoRSy
30d8zi8+eGlM54i9P/mdv034kPayKoSe6AjqeBaN/6QzMN0/iS045NkW0hpaasjIwPCn07ftJ5tc
SE8j75ZBSlbuJdv7RZE5ADfwXsGOmHZaa4G+jfIbpWNbyhjay1Cnj8PUlass6ZByCQbzsB6ZMzjl
whgmZKc1KHX48m9DPn4pk/GF5+w09eZ+plc6VjnQeYvddlCZDyELLnaBySrsstvRSODI1OZXR8RL
6TrtMjD1Gx9uxGLwQP80SfOoj+4HSXbjJhmqu9xIHpTiYj2nJHn1mjtjrqqfrL7qV7GoGElqw4aw
3wp7kbYhpYiiR2u2AxgqyKGwfNs+P0Sci6AIEYcuZiKbtVUwWi9VJrXpJhmkJzcoFwYqy7Ltyvsk
IYPwEEbljGua3D99J4RFPhB6jrLkqKxEo3RaEwenDlmjnsy1JB0b6mRy3ScTW4kCp1RJDhGEoG+d
677Dk2RpE2NBNbtzxvKuLV3afnSuMDKRZUzlnTuKdCFy4yXJCCDnDjPIqMPsTHT1lRO07aHWi7fa
iBIITwyVtANRLu5NneKjS3UmKw24VLIL5K8xc+Sd6KtRt54KcsMpC8tLNY/lUS/iaam5Pns0/2KG
1b7I2I+Jdps30Sbz3QND1yesjWyOUnPalw5tX2Hpe9GjiGaxR+a60jYHDlMrPSOptKBng18cH6Rq
4wglGxaeau2CwcwvsJ/uMzKbNzlwa9zq7pVFICqzv6GOoYZoRgYDHED8mszo02xMN3pLm6Q7rWqP
SgDhlX4XyumGHFtIzI15IU9yo40GMBH2NYm7D7J5m0pIGjq1sexCpjf5ZfSRro0Gcgxbl0crTx5J
Rbhn+rwdBu9Lrs1IhZt2B+XovirmYzPEd03eP5HUuhPw2xZJFlVLp6ZpnGNzyy7Z3mDVMDYjh7lT
EPPObxhdSp+8A5RiDsfPo02hvca9hmHPAKoxw6+c7RdALutAQWa6PjvNYXCb23W1n+wuPJqadYfT
+63QoMW1900vBP57/yaMEnZyEhQOAmdHfNH9hBVVmWwRtpODiOunNM0TVeNL3ocx8k4YkN3kLsy6
WkVVSLqQBreGWINXP2CTqueAx5z5zFT1QiXyaBjDVdlqdBAjHaz9Zla6s9KD5G4Oowt1yGPdDMfI
Fl+yWhdr3cBuXqTJMk61c6D724TlKnWLxw66eJOBpXiPwdEPJyIuZHaVZfwx4V8NXd8thibfe2F/
ZJJ5xZ+c1+Nomge3tLtF6uG527BXJv9vmDBbYlgzAkolYZMe5ITPicptt5N+0dj6x6y1O8xyz60/
bAZf4mjjBzG9l84rTnmPfpFZ5MoU7NI7c9eE1dPkKoprPoVsIZyjZ/S3nqizlRiHbNk05lPcN3s4
2MtMk7DGPevGTMI9iIobA1zncprlyZb0dwR5boMCgKhPtRKlLhrJ9BFg3hGLwoNbVPoC7SoLXmuF
4/QUQcFE0PSY5tYdijMXfYH8auU8ZHpziqVxGbO834cTqdpJLHeZUV/VvnHLR+VQ9mj9o4Zko0Df
SELD+WzJpxzf6kzFt5GtjphjIO5JXGlQNRmsaCz6rZ3eqLQLUhDnYTdIe0Vo5XH0OzKH5ptOgt1x
8/pkms3VWPHB9RjV5G32EOjFS0r2k1Xb+66x3lurOsDu3Qsz+iLb+M722nvbMjLaYFIKbca50oNT
X0H6gcQ+kxgdGM1x6opD8f/YO5PlyI1s2/7KtTdHGXo4BndwA9GTwWCfZE5gbNH3cHRf/5ZTUlZK
KpWZ5hpnsosIAMf32XvtxeTeaoynuMoukqX8PuXWnZ9HMPbJ8hlVozOn0NU0JHD16rMD/ybxxOc/
s8kvswnP6f8+mxyrl0b+JxSYagr6aTjhBEdWCNHyV4T4T8MJB0ZIXxBT2EL+AQXGL0HmiEQeLIqf
raAeJijj128GL/xvccc5mP7kL0L+FPQlY/80YIeinarT6c8Hw6V1iqKZwuZsmZeU7qwj89FJ9lqb
rdR1bvwaNvvLSLrlMor99AMRXDE0GZyHXcNl9iIl9fsfiHDK9sye2/NMEyfPOFMaWCXKUqQHV8Yl
jafuKYmxmLhYK+hWcm4a5bZYIv3WCu3brJUfsAOb1YQxA2vqRYxRY7DkZQZISsPAkWPkEBg6FlPR
R7B4zLV1SQoZ3Q7zB86ybRh5lx2mENalNy4mEW8uvzm4DNhqfQichi1mEkwBHDWrdaxpCoFrHYjR
s6OoDpFJXBE7yuQNzBgYVFyx7JyWU1YSPTgIshp/ySZvx1cfa0sI1Llvre9WlO8GrC9l6G57rDCD
3VyFWGP8ClY0MlEU11cS64xVNSceZt8Ay+1jw7jy2e1p7NhSI72qsN5g2103WHFifXjGnnXtTRwa
9Z4SDaKKJklU/7NrfXNTKD8PcSxK1sUL5shVguGHYoKDxskY2+ptHC1ge9klYxBy6/Zu7gjvhlNy
xpOOoogMhqXIoVF3wWJUiP61xHKkifIqxoI0YEX6ogi081421PJiVUIPvcJsvFmoiLMi+9aLWaYK
zE29cjnZOTVQyvdkzNx0w+zFquxbH2NUTFcVLh5iIFimIrNYL9FwaMl6d1iqUn86GFis7AL1GsuV
CyZy1WDCCkHFg+jWm0DdXxPl1HJHPFv5LMM1Rewv3pefq5nwweLwiqaaxy587wLzF2WG7KfbL0vY
L/bl8MsqlvpljNLX0uvKCp2O1/Rr38OOL9n6NPWth4kDp1bpu6qRuaJQ3mZVXx9Lt2VAbDLMNkBY
T5OzDOthZlmdswVgCo0Q9awlvTUNc5eZNEwwe+xTuAf0VvksoJC/g5JqywC4CCfrmh1uL/Q0kN5o
76msd9YdR//Ehp3a+/G0Ci2Wo4vs66Cq2esDyn7gwK0jWULYT3MoY2Ku1ws2Z7AsK18z7zttKA5N
l41rttivWPTWyWKfDL1vj2K2ob6jnCJJR5ukqG7QgB9HiaJcK+NVyGUc8AjMoEXbr2wQSjb4sHTq
rpHrzvYpvVAwtSmlW0TSzmLLIhgGmKqZKT6Qdr6Xs/kAe+KDX5P1Ghz+YJ4tGrhrRgNA0ygMZYp0
m4VsMmpjX+ft2hIJgmhxFMX4aE/zp/T0Y+qLIyigZDtpcpNE8SMQ1w0I2OZqDsdmWwz4nk2puacq
D+/KGttB5Gd4oL7CITZYORClT2O68GI2xbtWCUxM09iuPUoXtmk2HUIt36U6s4e/DDQbENPL++mc
6N4rhLjXieTaqp0KPp4eqAqXJ72H7S6ChrMyG3MrajDajWXuwsp86huc4tx9AmC1qODEp6WbPM2R
xTfX7LckbIq1S60CxYivGqzYznRJRYY6fM7wG61mQzD7rN0BWAU27EBLamZg9+h0S1vfx8z0ax0b
yGZyeXunMHyygO9zxAs9PkbWtsm0ZuX7I1ciiN+gqrj6WirX+PWsz4LN7m4IWeJKRmuWyAD1iuaQ
JIvL7zYca9GdpwJ+unQqcof6VdwPj6WuH/tRLCT5fdYk2szgrbORjfW7MeovnDK+N2aPMsWUHjKE
/ZWwR2vtTtplIgU90nPGPp1FjohnGlcnTiX3cQzsox1R2gASsaQeml7H5DXEB7tHY8oHyiR1oe30
hboH7FlYq7qi2rKKwsQw3wDjQnijyv0mqYbkHx/VLz4q878GCq/zl7eP9s8it/qqnwYZChltNpxA
CFBOmRV+GmTQUGyyK9i2iSUzZvymshAbNBC+4emALfzasv6QWfBYsb9EnDHNr06Wv4WLA+b/u9GC
WQYDOKOF6RFRNIn8qdHjJyPVMOOV6m1vPPeAC7lmsm/VAFOlGoZN7kfnwmjStyoZSvAR1r3VW+wn
LS28E974qcX6Fle5vVosVl6RYFVV5nQYeSxckzZ8baPMCKacpeAgy1ubEXun+1W4Gwdc1AV4MyxX
r9JK7txh+RYXPTy3vJcrs7aDqYoLHqn10apJDxcePkTLL7dLbt7xs9Zjz3mkHdlbmnI2QIqh8DD2
nIiIPbBxYDTKove0o1ywBRNgT+cYXgmpZHylHMvNWNe3tMkMPK6G68kEhgUJzV2ReBxXRZ6xgDKJ
qDSB1cj0oNvKf8l91qDfYuv38EYzzpJsLWtrY2Xhzs1y0MxW4WOatO9bv2c54K+lZW1k3eHJaJ0E
Zy4kPiO1g76kqYAy+0fHf6eRmGU3xo6uODIZPUl9STAAk9eDX8NpaqbCyR3AFTvT/DHoKGCGR0RH
I1Ojx4+RUSAICC1AqaDGtyUekiz71PTO5P7galM3XbWPlea8SjlfIAzttGxZK9BN0xkHGWY35myV
lB+7t4JXKEQHIUvabsc8v0KTuXUT/TWbFlJL7FpWID6Wle+ND4VpP6eCRGUNOYYVOtxkaXTANbwL
GmnvtRxKm7voj+DccnJNKQ7m8KGeSK5LRPKWqbSDkWFr8fdp0O5rhtApnm4xl26JyDxJLX3L/dRZ
Oc48BG1NcmZRiooJtA/3050uWSw3tn/ibboc6bZrlO3L/jRqkpomf84ol23tqQWwndxVcYqorp5b
kbdbUg+Rrqy+WwQ6raJTjW7Tiy1HPl80jZDVKbMVzhrc0/k7ruZvfstjAzy5CsUcWSUAAujfBw0z
vxlb904XsXNPtNUSNteGPvb4hodpTZyBShTu92stlmI1WxjedD97THtepKXE5O+w18fubd72br0B
mr2f9aL1N11f1tQLjdGVKavHqXvOm4PFNfdcAI+qZqiGccS8tPT2Q9XM8c08tv4hzDiCV143cVpl
GtDlaAOMw/Q9qxxQotWfTjr2Pg7qBnJgGIfpvOkLUHYPA1RuoHjDJDofG2Jm35WhxQZei6zHxE6r
jW3IO+AukFlnG46wzTl9HKDkMf96pb+b6xF3ExG+dT+2+ZEmVU8R5I1NPVrP1eCkgOa53PKYj3Q5
YqqMpzaA9mOBBC/WkfCnO0ELyKqK4/MUL+/mlwUgEuskabY6vkyEO5TTyQg3pSvidSaibe55V5NN
NowimAVVKHHKbSzYjPci3rLbPSRs1lt9xjxSXeeJ3GLdxjWmdRdV3UEZHvqjHZfRVU7hU2a7d7y6
xo4g11WXttdTIx/8zN+3ll0GUTi+dq79iJPqqdCxnZgh+f7cgm3QLAtzc/IIx90mwE8li7AM0FmD
z6LaIvUR55f6SOk6onZADSC6R+8815rLqa3RNq2Vfc5L81Cn3mPdJKe8tV/JCWAyKbyz2xPjkBU1
dQ2Nf1aDm3HuI03RlF71Kb0VZnnJm8eskqLw9pn3UAzDyBWCH98ZRbxpRLR2F83GyuHTDYRdA2e4
QxmVduEt/J0x5rcIunES97ep5C5gGkc0wotQ9peZwwqHdVhP3AMYIKhpHwBGQWzFA1hhF8bCEaL/
0OKl31Z+k2576eOvq6kPCH0N55ec92ZJ93UUvmhzcRlny4M2495gk/+mDU16N9fTRMp33NedXa6K
2c/WXtS8jVDPVloLtaIqyodEuBdxXb8lC0fRyNSL+6ls91ppAlljUA5r3o3cw9QgEYpFKLhtjAda
HwhEuhJuMU+Hun/zTZZ5XZHzWesKOTqrXI+09tjqqgtLz6NyQ+dHt+3CvvO/m0XXe6d/9J0vfUeR
lP5a37n/iF+Klz9PROqrfkxERHkxTzr2V5D39ylfKO/EdU1lBUPFUSCF39b++r+ItuFTI8ZLKk2h
3H9MRKR8EYI8ZQtA7rRxq/0NS5rzZ2s53a6cuvlZNKniy/rD2p8RxtJzfo3zQHS1W6cWiyBH5/hZ
akeZRxujt/HTEo3lGpGHaWQAAdHOMmDwjz2Y0aC2LIOs7HxPLLTZyZRrqKS7BMt3sUll/RaZk4Ft
tKdgccdaSmprS5OPHfGf2xkRYue2bohPZXYP6eThUjKtoPaG9sSmTK6cyMTf6hmvPR1uOhfuvh7L
qxa+LKYoVXmWTPKWlPuNx9nipmGfFUTZKNbs+BmZcAiswILjNpPwYmYf6G7BbyWmjE2U1CiV98JN
qmK7QibvBgIGR1b1aOmJgezdDr5dVC/ccSG0rzIW5efQTCv8bqUijPr0yHOgX9X8+EUVSbWgivkp
HI4WVTOFn69Z+9Z44gI+pzRRTTRS9S0Kb1+aL70qq3JVbVXVD86KcPVt5XQqRgf5RQdG4DJ8JkUz
7xYVHGlluxFg/EgeqXIsoT3UtGX5bUsIRxcHp1muIQrA2nP9b1bjvVU0bTWqcgt82hGt7drpw/to
wMk/cqgdUIFa2rp0WrucjmebqYq8KGLzKFmpntIxP6KkPE8ppV8z7V+TqgGTvb9N6AVzSv+jVkVh
hh0nQaHKwzRVI2apQrEkQUrKVMmYSduYoHUs04l5j6qILC+daaOpcrJC1ZQtXffNHbpn4U5BxeSx
yaJE0oaXxDiNm8dK1Z0VqvhsEm607uhCq3jX89wcrCAZMKaXC4s3l57VILLldd0xHejemG7aRb7Z
df80xNk7c469DS3jvWbzj10wVgobXl5N0GBL9G/rTlYYLJR58+M5+kqd27POKoTDr9E469q2Dpr0
/V0k2MtaouIaqMTnzEnWBkhuqWpPH/lsY6RdtpYu1YVl7fLbzkXAZV8HdZnlW27vSIQhZamt7wdN
wuURTiznhipe1qHB7K1sneM87KLB9deQac/WEO5Np7yOp/LsZuKgaclWDifXhzi7DseTz7ft7P6u
bsYef6B3nRXuN88vzlkJgWS00nkdphNhSvCETfLRlf2Tl4Mxqkg3YAevmcE8kM6V3/urPsX9l9Un
06RrTCseukjifY8u+4KBzTA7QlzztZkPe+bHbOWNkGyBm+yNKgAEULALbpKt0PPnuKPM3MXy4uqj
d0gb79L0iytwxrSyW9jLu9kMKnoClDcN2klsCCYwI4FekVyaMrk0ivo5p8Ecn0yHgc0IH2zP+Sbb
Di5LZu8AXfjrKTXcwEEtWLdlj58kIgevSZhFZApRW5eJ6oLidnTDb+iMwC9q1BU2hNyA+LqoyCe8
pTlb8uwQLu1HU1r2hnII5haYmjqGPJJpkE98Xl6qDuJvZmjd9CMlZ1YiZywenb3OBuArWaN/glq5
sJPkMolj+ndz9tJ52awpB3xeXOs+pGA9aMOKE0hPbiVLjVtH+FhOqMWJrPLG1Dh/GYv4dH25I7I4
r5pShMz+w00bS5Za5v0Qdyd9QF72anFMWiSn0CtuckCUk5dox3jMHxKnB1jVT0d3FpshUvH2yXSC
tMnzwC3HbJPbFHIsenxayhHXZFhNa63NP6MlvG9qtkCzYSLtJXG9m+L0va2xWFWYu3QxLmtVRxrA
RtAvxkhb9r2ot56K0S/NcjOzSN0wZAIJ96M7bgIbaWp7KugvfL+grKFuj5itOZsacRQ0TUF93+jK
IHcpG6bF+KloVShDf4GqnuwmMyZcOg5XriweTGe4BNnMl5rJxh7sLUGRzVCJi6Ru9ylDzH7hQ4Rt
h3wwysFu9ow3pu+TE3HnphSIZCqzodF+0BdChUTzskzRhmYqOohnGaAJPFeiJD0jshX4eMY8fe/1
3FMjSksHPgQ6tyaL54WX5GJNOUgOBNW7r2VyWmznI+u5XSaWq9z/3p7rnATAkpzIL7arqfPPrb8A
y7bHx5zPLZ0dHKC8EUiASkdxwd3QLwy/mkrLnT5HLzxB202VxBRooX1tdMtyz0Jogp0xjt62a2nh
Mu4cuiSDimZEw+ufadLDHavg1TGwM3eKwGjXRKEmY0t71asVimnX+i1poeqVKxNHqajeO1yjzNEY
RWkwJY+bpc46JA3Ow+802vzbWMcXvQ8EpwcBbhFCRjuV70CAONB5zbvF2iVNfVwgpDc4CIcno3bl
yo7meOtX5IqjifRzmCJ7c6E1QSicq9jTudBqGL8aZvdKRvvZaWLob69IKqSrtfJurhaoNlr6HfHj
DSg81SNFsQvDbMdAwdsQDneGQ6VIMzTecdE88GJKuC1t/PHMSASkljlwNaM7syIBS1J8ZnpWEVPG
be6hJ3RadKkz1gd+X38KrcTCbvvPo9qTaE0BxKJ0X7LYcVZ1pD3pjQxvWvbV3Ns7PzzZEHfihEQm
JPRYHPQvIk/1C56nTfQoYkfckB1newbD55+B+mugNv6rk/byJfv48zitvubHOK1Kk8hh2FBwfq0/
+iEwMk4rfBebUIu5Wlll/y0wEgsxSXhS0YwoqUKc/05qMvQiR7J+dS3I3n9PYFRZkZ92l0pgdNkO
WZDAkVRhd6p//0lgBBFGzV5TOudsyKMLLSqa8G6aeCbjOUmy3Yg+upqVXNUINqlJnh/s1hkDR2rO
PgvZ2xeklE/jiIrCqobgmmr3JBtAqNkqWFuyDIGfxYiZEZ7T0I5OHpIMTx996xYRn+g+Y10oPhz4
KihzY7QOQ3sBfYWHvQQzD25mq31x5xWBvgdFbw4w6XNFp+8Up54Q/S4HXL9Y9W40I5IbZJx1F7Z9
Z8LQLcHd9wtrR+p0vFDeJODwl0YciNDcJejxuC+fNMXNL8PqogGkj7CfHOiIeMrp/cTGi1HMeYgS
bl/AKuOVrXj8BmB+U3cPyEebVA+fLcD9MobgPw8U1mU9VP9Oobmp5l1ZivjftvTNeZQANKoNIGtN
UGH5VZOzH/XS6NRQHEBC/9wv5Sd+VhIi5FqWahxXc1gfoXt5+L76vUMNgc5txjfoJfAX7g6ZMrGp
zgLLm48LJQaiVdoTrQZxnx6k6jloVOOBTxqdhwjwcdWGkFKLYI7Nc0ZNAlUAVeBY7bKNZjY+UR2/
dapVYa5J6ZQUIrkULuSqeYEw41WJpQZ5l1aGpG0f6zC2N1b7ifqm792MBgdAi8ArHXctPONTUy0P
9MSdG2UwXlQDBFmLe6E6ITTKITKnvclRfv2hHcieVkGqeiQcJfRNqltiLmEXUDbhqdaJFLdqYFBE
YVNI4UT290lfbhqh3Q+t8TzWVHO0VFgAY6fjcaQrsO7SqwIPYqb6Ltqv5gsqMCbVhaEZDizHOtqm
1GTMMX0ZAG23HgUaM/Z1+ofbut2aidu9shU3LyfHgTxWKAhZD2A3X48KTcbf7+4LTnKgR50EdtkA
iY+ciPCAQxfcDdYcoakPgyKQM0vxii/w0kAcQfmlg23ra9RJETShIYXlXryfB/28cDHczCL1dpkm
xpvaRoqcRvNoWakVYNZGc+JrlqTWsPoyCnmTXuGcQ2NqcT5i2DNmmGpWMh0K0JYrp6mSoxDTsvMG
Z+SpnfSrmQ4vUCXDduyLN4zD52aA685N6mTJhg0UESnYgpxe8vSqcdlSmca3UTjzXWto2XNpwDDA
2d1dW1i9jLCtN6LnA8nZL9uUuIZZVvTIkTXymGJACZ226sKkGsUrmVKMUQ5XhW1vpqjiaKHNp4xq
q8wvzZUEN0ofMiFJM+leW6kAC/giyd8cSleSbHTEkSOQczQihpxKJY5MUbbfTa8hRoyDeyM5iaxs
KmnoPMfnnBRtvdXqnMaVftHfGsN8Sosi3AJRGTcj68NduYBMz7Lc2VUFic1OS/XdABFxZZjq/Q05
iy92iJ8qJm00XiHKpcxwksVtexOP/NW65myNiPqt2dqRKOg3lZ93q3RpsUf5IpiUXcASkneIMre6
wzaRxvO2KIub2EkAy6SYYivhXOBnw1QGziRxsmd9aHdS6+6WjLErz9kbxBDKSyM7dbJVMQQkzcTD
RlLXe1d2n5EVxmuHhwccE9zdRoYaehJTcV90aX7px8M1U2kHaDXxOcWyIo3Qqp20/zbjwx/t+kKG
4mOqTGNFk92R+tNpg/1/B8ro7p8JgQmB+9d/XUL+X/5SfLz/SXP75ct+DAkGSGYinb/gk/Fo/7SF
ZH7woJoySf8R5+BRdfxVmmrb0JF+NyRgp2JZiBTn/oJK/VvVHrS3/2lIILmDO4s8qgJ8/3ELKSYI
jlLE8pxyNj6K3LdPMJovRJnjuZbto8sRv0n7bF8CLFs+4qpraAzH6DM3LBiEWmv7KlnSs+nuI/sI
fabaNjlFDszDw8qDoLRDqaGHtI63UcbSfFTr86hmkY7aw07dH5oSso7acvpq6a4xI628HgU/qM3O
Pg6TthydupziMJjFnCAFZuvZDLV9r7WfAIaWINF01VxXyVVsZL6qHhgea9z0F9zqs5OwynpnJHe1
tGLuasWsb2tDYJFpgQTivaGrz1ogPuSJuTK/7DYcpjOv7TdNZAROb/ZbZ6qvOEGqFkPaZ4d8gf4a
9tO2i0tY1GN3ZXSdz4qxeW5piZ0NOu/ZhpidedLt6GJceuwkaS15RswNS1MREL6Rm9I3kX/iRNv2
Tdi+hmPlfmeZKsXOHNL43m/lLSa32wwHuzzUbqz1N/YUUXflzv585/a6T5WJDL1hZXmhvbOMcWDL
FTqfEDfHg4qJ7WQJ92spyus57a5cnJvYr68a3bwQPZaybjxqhbuulmjb8YjQwVM5Sf1OXf1t0vvP
/9wlvs4Rilb518L8s3z90y2C2Zyv+ekWwXjOXQIjAu2FJnP6j3MEcRAAm9gtGeN/nxT3+Refcwdo
Xf7LF3fu3+cI32DL5fNPX1mRvyXLgx7+0y3CsziR2LZH/R6pwT+YLvMew9ZUTfq5T6snhCyHxTsJ
LVOTNWtwo75x4Gnscf37V1MWdtuKbHPQc+W2CqYwlohoie0DI0EMXdmCBrpudHcDxIxcTPWpXTRQ
T8jMvXijhAS8YjHiWsIbt7Bg8lk0JV6tr+sk2smOg3TpKz1ztB9G1lN2Epf31Khjm2N15Y7iopL1
Q2vYdQCdimpx1ly52ndVavPVsAKb1C4swjRV3uiW2GENsK81y70I3ZGaspGakmLUQjasFAvleUN/
WP8Cy/MtLMS4NWfCrhEE8YMofcVb1257XADXPiFi9HyoSbnVOmxuPW8d4mIM0KqIv4Uz2imM4da3
3rvEZUiAmNZzioBa9ZSY1n1f+fTwpOYHhUTTJlyiB2Dlm6TpDtKl17pYjH3Y+O+6npWrlJEy86eb
Uic55prPRRldpIt/b+DGWzkL805r6ve1l2Kl4E3o45q2XGDKdPY5L7PsJtyK3RPxP9qq6wSLIjP9
aOvXCje8jsPkJoERAtB4JNA8z7QeYWn61FVXnKtIacnFMFfRwUq7W+lyA5rITGD2KrrAA2mfooEj
EeZrbyGK12gaxwNuczhR/D7vMpLjRBySshNn36znXU4V62pw04NBVB8mffthNoPOAciLbjT2jEzE
DitFqmma2fzMK2d2mUgrqllS07/K45YRu8T9G2ZOtO6dItuWOdv8CBNqzJQY6Lk4j1qFKu2S44vm
6hPx1sKDXh1la14RgiMDCgNs1ScE9w1ZUQLlaLt0GigAN+R3t44fsyyT4CDQys24xKgLfKaLeHFz
SnrQkZdHj8ndCKvXghC3hO14tEvtxhD1px3PGxkj5DeTCErIOwEuRuvgYjCo3eI49c7GjqzzbGRn
24K64uc+Icwq/aaP4YNTEGNA56mCWPMe2p4DdWeYlyHPROycUq4QMpW3Tb8t5v5IndSuydLbJIk2
rsyfR719dfy2ok8A7+bcDVeizeS6dZEGK708OYIX17G1I7BUe+fqGGwk7JB1idtYb4w3gC7Wuuvn
b7Vlkrk16m3dLYSd+qVZz9NwyMJFh1sH6C4fX2Ne642rOrVKF2RMZdZPPHJPPoYdV1TblMArhQfh
W6+PW69tipWWj00weVUVZKm8oAKgYbWD/aecnfd+dE5jA9OlEOklj0UzSOCZBximd2ncfRdpc1Gw
rTay5dHQuht+P3Q+RV4YfczIJW5NU66jZcA/ymQtGuBHctFvO9/6Pvd+fSbjCs1o0qajls3aoSrY
QdHMeMn54M4mORvX2a1wSweKOtg3DEFhdwg9vstCPcG+8OxNG2InTS0tPxSFeZPqZrkS5JiDhnYw
jDxexomeD/FMjikwI499W4fgOVb5mgMjB+AIXKOpg4F19Dcg5Ok/lsBfLYE8GP/6OXtuX8roPyh2
6nH625PWYHjmActTG0LpV0z9x5PWEP8i0e6YjkngnA05k/9vip31L58gPBsCHsE8V5Hlfih2lmK/
qm0639bx/mbPHl/yhyctT3lC60BhWagj/gtkw58Vu8YFmDx6engCrxlvrCXPEEakH15oU6NflF4H
XVnTZ/ndTuMjs+SziPBjc6t/swbHWGsjuvXeNt1b/D4C770F3JH0AajgNEmjwHTj6jFqwXzCQaaB
kuP0jDuHRmOc2bXVvlBOmnz0Ug8RSUpHHT6RbkqWNiUdLBSmJCl277yDxoF7ZthiAQNNOHsaZXfZ
DD2M5eQqS2qWVqnDCXyCs6yJaALqgmPOSUKq2Uz/PRSQC10Ff9as1N/mA/J1N4Nf5nZ+zKVB8LC6
6BwdnNp4Y1jLZTzg8LO0S7vKD0bECaKTErgigLbF0JwAxBPow86OqThxd3qtXaeYXm7rUFz0dZwG
YG4wFvmdcVl2FdVeGquo2QUg3kK4XlNid5767qxlE9jmCAraTIB6Iba5YaHn8gdRd/jixYU+B5nV
3yW5fqe7RuEEQ96X11oD59ayWQ839TZiSH/Csxl4PdgAaGqnwc7Z11XIVzwzaBok8mhCr5PgTfzZ
KqjxdMZtLZA2vGYx121b7MqGP7fO3RWccgz0eLjXplHG5yEaw31CphZNq9v2k1bduiP3Pch6rH4o
s/MhStUmmMtEOxkgYAisUOIia/uhIzLnxZjY2jnHt5NHCbDzgp40nnxL7dXPTigRcw3Nh5VegjEL
urlNfwmF/2WY5vcfbphGXHTEf+g0BAoLQeIPUZpUj0c989HuTD2ut1Y+mi/xzOs0zlkZr/45a3yd
NUxuCX99Dzx9lO/VW1L+h/y5+sLfboMUqgi0f9LkUED+gKayIUyiBvgsjPHXquz3v31A2Kl17k4Q
8c0vs8+P2yDOaAdvDucXBaX8Gx4gtU753c4CVDYlZtyHIYlwIFI//+c7YFfZQOsno7hOL9tDf8Dp
cULD3jg38a0TMBFvWdNvf3qJrn+pn/qfUhbXFbVE3f/+P8dTt9V/11KpkJdDdM0WHL9Iu9PL+fsf
6rEOEID6tbOhEcDuOb3ApfwIR/Z7ePPclbT0rWOk23Zmab+j2KK99dtCuzG9gdZqxP/Su40in2kB
Jiv9Hp3RfgtF4s1vjiZ65bYoqCRCeUxpKFl1kKB2UQfxprN9e4czQ90pUS2nPpk2Q6352xZJs6wz
/S1qUDkZhuptpZRPoi54nJUa2lf8X0sppDIz2+/1l2qq9NMlHpzjWHrHNG2xcSCyUhgDtBHZVZry
tZjAFg5KkcWMxAyLSCsQa2el2haes6HykFFRKbqFWnX7SuVtZ1YMHAKweGYTeWLEYIsjFQUy5oI/
E6V4AXPEzaq7TrsSEu7c58+DUpYN41tiIwV1WnaVNFFMksS/SRdyOeymTrOuBmiSpRBr37qEVJQg
Z2P3OfYMpWp7St/uSeEfyy/NW6nf2dzpm+5LEm9D5H2hdPKh5hTB26KRUWUWd5DT076Cs5nYx0Yp
7dlQ4YtS6jv05+xmQpCvlDLvK40eojdflC1LstU0nnRVYJWMaakS9lsl8S9faj8xQLHuvnYAnMAw
0fgwW+4cfuwO3iONJ1xM5aFsh2FXdKjzoauJU2KPmMp7NrgZi1z2uYZa7Boyfs7Vqjdm5xu1LH9H
Crc2BvvgzIA0GrIh1n1KYihZvwT5VKxEOp9ztU6O2SvHBIMaK+rPMyuRgImUhu5WZIChsYYRUzy0
akVtqmX1kM7QXhC0TXbZtlpo+60IjMnBIW3Po0lCRtYjv0BvShwL7TCa9mlwau04Y1c3gP9a147T
UXOJu5cYM6c9C7p4FuFayfvLtvH1teSDdgag6m7bxsFHZldUgVbVrmpHE61rkTsrpmdz8MDETUYw
szs6jpNyqAyRsXXsUFyxbdxqhf9OsTctRsVNJeVDqFmnrsZ6ujK1+mrWkvlgulAU8MXsNWdkbdM7
+b2ehuFGiI9emy6S3LtgLXc5x5W/gae9a6Z541bLlr8Z/Hd5SXj0O6DYC4ojL4tYRLQ5OOGpFHW3
LtwaZloc3cXzFB2aOD+QDcJZw5skYrhfqq1Xw6K3MjPxEsmRK9BNzkCyBnYinIK1fihoIGsCw80P
dFNuRNu+FC0TRUUUA5eWC+1G9sW2XbxtzXlHHzrqIE39tgYpHdcpqWn7wh/pMQZns4p77CrjlD+I
XD9jPnxwB13wIfUr9xwCDjmGYvmsG2w8izwo0rlVFBu3p55Jj6cLR8sCwqYvsWthaRw2XRTVTGTi
usvKW1GZ7z6mbvIW1kfvz7c23J410wtQtWWrZZDQeY+LVLLgM/pVBKd6WAiR0xL1RhXF/ag+j0aW
HloZXy/VdC4wr7DphG1X7b2i4sjDj88d/aYop6u5mQNzmQ9lqJCqyJWLtltAn3muHhQ1IYFu2moO
tCYK595cgeRCCBOTG25ubzPX1ZnYPLFDnSxAz0Y1ldG1iWcqGaL9BMcM1M8lwZLtnCcvjTRXczbB
Mig+TRvkRGusyfkEYZ9/tPlHFcrbqSezKMB26i6AoPLJabw1x9o1Ktqm7NvADs2za4u7rnfx3/x/
9s5kuW2szbavUlFzZB30QERVDdhTpERSvTRBqDP6vsfT33XsbCSl077+a/pH5MQpU8cggNN8395r
mwvTHy6Nwb1OIvZmbkILKO/FOjWqueu5PIEeKiZbAJgo114DaClIaOeg+sqsW0e3N+RvzevAWVgO
jUoshVsdxN8wVfdCbc4m07myrOLeCepLH29Mm75mY/FWChHMQYvMbD1ckfCHUnpcxL4hC8pzXw9O
OuF9eadfal76RVUa6KKARxE6FkJsFLfbOLWyEkFyFZn5vjHVm4p/te3h0bPMYukp3a4W7YrX8qJ2
nZWq12e6NzIgLN6CL2/IYL+VnhTVaS99m9/zq4zV4OnUEKip8VaRDhj01IT6pzqr5xkAJmIDtwhi
lvkIRqGr4lUAUWgWFCj3KejHGArttdZ0d2mbPVLoJqbGhp5gk/NCMztvqk3mkPYMtgnGpEtBrrvv
K3GXV6hQFXXtGcMq9Fq+O3fpZw36KJMn1V5DuD1lebIrsN92CrXE0N44g3fAvrrNjPQMSwScASj7
WRuu0mQ8kiq45WWbFb1ziip3T5/zobCSxVgJThOuc+NV1qlG4JfV5iUtYTFz1PqqJSe5K6gLyeJl
Zib7xOSQ4pQgrhP/vJKT1pTfj3Gz0ypzXRRSm9rPI/wIdS+rvLAsiuymKsYzVct3imYEB8UT3jO5
RWRPk+Myn7QGeTylrr5H5hezCEWvgW/dRE1qb7UeEwrWgAfDpC0qna1gNuNQfbVSMo6b8j6ugi1l
4ANzL3k5VbxW+3pnTiHvaEIlYhLqQ2DWxcrV4+u0apJZOcTrWFePUYzzO0ZbluW9vkIzsfFQUPea
Qn0OV0QH78LGFDNXR02GrpE7lx0H31pH3oB6eHwtlAKcZvTUUO8sWAt5GyhzRJ29bFt/WQVKBpAb
dEfTkvfBgoGqY9MpzmvXmas6FKhL7VUohmWWk/VMRxMx5DCthjTb4bzYVY15nRMmTeufSLUanXKI
RSYAvJVpRFug5lJhHlZqDsWzOZ+U/qGuipfWqZZ+RCfGSwaOXi18Q8FS+JP94nd2i1hILDD9VN0J
Avq4W8R1U1VQFpSDSDdhFENyvlSoCf54ELnP/bwlxYioqkKn/40H7uMgoZKSv2CoymFwnqt+3bcP
Q05DeJHSev/xSFIF9KORPu24cy8f1cljJM2BF4dZ2ub0OwHyuY3ax5D49R8P93GD/22vrfM2QQQx
VNyPny4M8mjreEnuHzvlsWl3pf+SJS8/HuJ7V8TOmY0zw1B4+zSEZyGecMciOFLERdRPs3KZBOS3
+OsQSrXWXPx4uO9ckaHSqXPowqCmsD6dHrrMqrVRNOExzPxZqAOc8tdF/JNr+nuwDnf73SDy5++0
XLWnNOBVGCSqKFZXe/hui//bZcjLfDdC10zILZGvHKvinKCPeQzyzg5/Mgilss8P24fL+HRriniM
iy6tw+OgkLZoEjRxJJGQCe4Bq6aFtrqtfzLi9+4Oei0UOWjhTALuPl5WHDrAg7FoHO3yVELTg/tr
e19+/aujS2fhq+EW4WD4OIZn6orldFV0hMFKcgiKGEh+yc2PB/neVwd/BFeyruo27uSPg+R9YNth
OETcn4fMIvYI7hSTgevBuNwZxIj13unHI8pn6tPMwBT314ifblZA8m9VqGN0FIMy6+o75Iy/Phl8
GOHT3BN00FUa4luOnQUmnaqUBmlAyzf/ynUQpyVYxcy/hVJZE27uJhXRkRbaXFN3jtP85DrkN/H5
mzJUeeeRjOCE+vSQFbUWqiMqo6PNkXR0tNVYPoYG6uAo+sm1fO9xfj/Sp8mGk2peIeWIjqr5Fjgn
07sqp59MNd8fAugqDWSeavvTbQ9x0zrG5MfHLDuYYDIGKYtorZ8sO997nKnz/DnKp1sfV13QjD6j
hPFLosjy7hI6lUmrLW6OSrxOzJ/co79dliZoYEucD8uCCmPx4/ujuZ5dpHaeHJtuXVaPvUU41uUv
PmifhpB1pndTaNb5fKFBmRz7iT6i4i9GLKD/yhA6pwdkwi41t49DRMNA2g8noGOdvCjTFj/sTwb4
26PMNRA8A+XEpCCmmXJxfXcNTGM29JEpPbLnSltzHkRbaaXFZ/X1Qv7rQzm4/loKfMmLsQJz0nz6
4/9e5yn//bf8zJ9/5+Mn/nf9ll+gsqo//6UPn+H3/j7u4ql5+vAHjm1Q4U7tWzVevtVt0vxRnJR/
8//3h//x9vW3XHP8+p//fHplwQBT2VThS6NRVP36s+3r//znty6VwZP+zxXaKyp0b9X3P/VneRbJ
GL0oDWmqhHlKhfg7PYgLTcul36RKpQhP2B9dKgmukAhmulGuasl4gPflWbZBAqKzTdVX+ir/+BaO
32axbzfGf8t///P7cinhgTwCf812X8EVdLqo0SIYMznfyjft3SPSaZnWlIo7Hlhx65VQkmxZG6JG
pKoDpdqBAxrMGQkkCknBHn3gHqWHSM01PWekH/IcFQbC3A9SGNJFdE9bZAoG8UaEBOv1SlMb98KS
kpKhK4uThip4ZhmNsgPQZ65rNCiubJpSNXjJSto1ajCd0jBHBCBbrEpBXppO13WS7ddMNmL9goNQ
mPeoVB2ktS2sd7Tj2gkRS7LtUizvhDdzdqK9q8hGrylbviroZuq5shEc0hFG9fvW0yGG4AKplJZx
BTQBlyhtZJ/CAEpUWsuitR6Bh1y6suns0X02HNEDMsDJKRvTHh1qQae6lC3rwe9Ogh52ilzFpacd
0tsWir6OZLM7nHrMTvS/DVPCrumIT4XzOskWOWGgxINo3W6U7XNPNtKxnCElhX3q0mOPZbPdpOvu
0X23lfI8oxsfYd6koECDHo9ctUTl/DyF2oWK0nnZg4YKAz+Zi0gvKRHp1IPXSiuxSXSr5x6Q5HlZ
5fCf0K8U+Vqzh5Vw+7UGyKtV3ZVaTW+TA7PatDtk/SbHxsp2wBBTA8jaWupwIsxnTl9sXB8JNhXG
uwK8ZUvpnEDtYtlhElvU45tnW0tNQ6yief7TOGZfWtvPF3ZsZgt8v0RUiCYhjVU7ehUqENtC7FpE
xSmopienrL2ZSrV0HiScWCpZ880ssB1acxtF+akVqZhRbKFenESrqVyZSUrum56h17BOQ+/fwYDA
e5jWgDIoL3VKSl3c4nF1aigHhGE3C3ucMGclWbjM0xoAgY8qOCxdlPIRfke/BO6BiKh3qsWIjwwx
SviEoN/HoJQ/2YNezetBCRe14k0br8mNRd/E8ZKYXQ4mWksJh5z3xWD4BrYJ/8r2bJ4pEhg2FG7P
G5xyc5R8AGGHiWj1kjoLFu5dovQnmCsPma17s2xInaVZW/vU0jboUcHJ+e6Bek5NlhU2PDsg2lKW
cK2Csp5JGQ9Tx3DIB2VbUYSZjX380kbtXZTqz8XYHyOjRQfup29MUricfbyVvXPR9aZYImCsZkDF
u7071ke90F8jIyTcqAg2OoTwPkIIpmVXYZZE89ScAGo0ZEsppr9yzChaFT54KELdH+q8PMFPp2oQ
xW/R1JUbZJ2UBzFfaYli0R+Rwglf4kR8lPxYVJZKEd9lfX6nVgE95A5vhYgekZFT7mjyZlbkmJjD
XD9vc+c2qpSd6ndnjpuKpRjMpRUA+shNaGV5S9iHCr/GVR4afM0y1B5lEt4zmwoRfd/7hrIMxhbd
3XSF7cIycNNNT0rKrKxd46DFuaMsSuosr/9eFr82LmX+zD8viw958p2epfzMu0WRPp2LbANtI7pH
Nr5/Lorab6xHgqBxqsZfRRh/LorOb7Cs2ceYUg8pCLp5vyhyjhKWw3IJbsDEHfVLi+LHfZNcFMnT
MfBE0ubmmOGyM3i/KDYVjH48P8OBiAFlVjhMGF513Who+iMN3uykZvl1SMjtQWvS9KpuPdgaQm03
LcUXRB6UvyA0NSB29AvdNgQ6i3SYj3b0pk8Q8BvOuLug7J7dti+u81GykMpkOLqU9ufooey523r5
tVETXyYg8zWZu+jCID8wM3E07DP/UvVt5jtau0uf2uiiVtUbdIXJJkn0dh3hAgI+uNVH59ov22o1
GJG2sLoiPCThkM4RzDwSidBvXIjIcFzDm9IgQDVAELlqJredK3E24NpPtEOoOt5qEI27KfMcC2+v
0Sz5+vrIFwnaK+qGbKKzwFuW18zJBr0klop03/ImxryRvXw1G95RV76sJm+taA0o1T5NNt7nmPca
Dy6gI/WcGD1cofLVz+UkkMXBo8msMFikYbGFuMO0dFeZWUKxmSnEYy5p5KSiy+lFz1QbcYi/ieXU
o1hMdXIyGjLrzKpAT2HZaomMZcZq5NwVeD3iCKYzbnQ0d63iKle8C4MJD1HkRvcwbhtMhR5ToiLn
RiLepXOJ3PaSiVNn9cZEOl2YObe0KYYFzGUWDv1Z0yvCaOMXxSvQ5gXBWcy0bMn5GS8tcCM5Zyu9
tjUpcWD/HMgqZ2KHjspKmRp0UKx9Luf+XK4CJstB4U8n4Gc7TO9IbOSK0cm1g+djmFtOGTsHndar
/oyw2By3dgO6ArLgTvlqzqvUyl8kZlXPAtt8U7C2wMUjV0gZV5Z093nS5ye65KyTzj9begA1zIAY
H2BIdujPPaEGC990wvVo0iMuwZPWyqRdVkDl551TZdid4pdSKwwcS+EIxnFslzk6IMSt0YzUaL7k
sPa2yliXc9+ke9bzgs8FTyr48cskywaebGOL30sm+qXiOgs8aKCGAQQAG1wFeAmzk5UuNK+fT4ag
2Tx6b+OobUKFRkNsmtdV48GEyJq5HetzVM8XbBiSbQ9LDugmi7GdWFu6VcbBbjAkDBAr54UaWquh
Mq66WO67GnNPCCuxq+QazXELnVXkc5ypI0ZDI1G32LO4Sw06Kf2+Vr2D0vsrsh2GlYFOsykritlu
Wq1rymGoUoOFUybPQWKunLzgVec1KQp7kE3bxyKozwa7L7axYjuLJFTVQ4BWa+G1xJBg+vXPMiTV
M4qqF12p4HBz2UWNLvzDTG6ESXOFtjicRpV1bSTp6awcJ/RHmuZtRNkYSwfJxXr0PXchFOTGRZnt
/EDQe/Nb/ay2/OmsjLBwGHkpljnbcUvBzz3F45ki/PtCSfWjFoV0LaMs3irIvOdBXJwptD/8wfew
vxcPJc3BL3WWLtyA1/hkR9HbhAZA40yps+/49/r5TfjD0vXP6+fFW/f0dyeSSdXz3QoqyO/hjIis
R9MphHKy/3MFVYmdk8dDLL/Oh9Af3f0NRSTYZosV1pYf/2sFdfl9LKzwCx1Oor8m/NF1WfD5fKrk
LAkfi0oqEXjy5+9OlV4bFrrpheMhzI76CIJKI+1gNhDHMkxaPxMjqa0uGC5nSi4BwQJKTpS5rUxE
xwYJRuYQ4p8NxquOJUJdz8mwtJ7hCJ0nrXsLU/BG7zlStP6qlESwkJIzEjigv0jo5yrYMKGlezph
9OC8DtHfpMPAh3GDb1HGUsa3lm9NKx2SEFpvEtY1nAi5Zt7HiX3rj9Oz4iEy9MCY9eDMwBQeK/Bm
oeOpazY1Vyngszwf/AsPFFredxCAgKOpDknRQ0bawZBzzROBqSSVOe0WQ9aKxA+Ppn22ygLlrgW8
hqpghm7qIgHINoG7WWQ2yCAvq+nXcIZlLliVDgog8hZmlBdeczc8kFlrQScsx6tJSemae/pcLWoY
MwDgzAjGq4InCPSAEi1dxXxIp1hbsvTYyyEUCez9EBFpj4BcAZiEXjtaAMZYJJg5UC8aaHeYZ3Rw
dRad+uVUmbfEp5bx3A+ZJ11ME/BcYLPSxRusup5u1L4nvgdlUIm0lDOBTPel6XAxjH5koQ3wE2Ph
QXajeBDuHQv/aD2uRTJspr6zli0yhhnm2DUhFSgsvy5G9LcNmxw5RDBvBQtTIoDq0cp4nAzChmjM
sJn32psmyx5DVACeiR4oyWemUZNSi/K8spGHRtkm14SyZOYyZ6rdnbsiT+fxqO+CQNyNhnWWFgD6
UnN8AmNU3hgpHfvUuFTVDtlsD8ttWA9RhDjT9HQAE96GPgAgoFLfwUpToRrT8B4VTvJT6twqHaoQ
q1RWvauhJetYHkNkUF6/nVyikkRe4HX1s4UrEXoUQNYhfHHAFxNuT2+lt3RPFSqy9CBvpyS5S0zt
C/a1FOBFeS+cfJ958Q2N+Ac/Ba2H5nM+NM4mzkgwrTKgRHmwQctrzxOyGLKhOUtbm6c5mu47ZCeZ
Wj41I/FTprZzo3ChhsWDFfYNTGiiEGKRARqukuvWqG6C2uxmRWvU/NPiHbqwZSGxg439ULplM6ta
67wq7EtozGuhe3cqsh8oI8iV2vbRdPxLLclXtpodaH8ehkK4vGOTto+cDmODle3xyF5our+Ks9eY
IJG2a6Jl3XvrPGQT5kqnCl6QY2iZC0d4/B/pZmmwtUzS3+JZ2lMqHS+miJu5oLqkJoBFEYpcW9If
A+7InumVfZ1hnaGV/zA5wTn5qSddw5wsPTYka7x6qdikrsNjBF+qa1MeQE8qQfDnYNQxI6PghVKv
eYzvbenlwQJy0WDuwWnw6hIOuYyU/ph7UIrSWpXZepqNvYZw90T6hBzpGDLjITnCi7+MY+YVxNjl
1usCscR83q8yy30eMB/FmJA86UbybPKt668OpbF0l1Vk7gqnNo4TNibyYDA0eRL2V2Tqiyfxfz4c
QHTMe33yn1X4gK0EBaYSGdjEGrBkP5JH9hrxjJOtXAiDeUFSTotQeFHFhRRYle6sAONNYDNwwkhi
Cj2j2pNgtWs09SyEYxjAM6x8/Myix9gyGRcDxENogjAwYSCCSMFlIrGIlPoXxAVB1rGNbx2+f1eS
ZeH3n5f88zyjkvw2/r2WLD/357FZkP4u7YM0poRGUejDog8ThEbC74Dkd7VkoqaoMaPBQeYrHct/
GAvN35BwYyukuc7ZQFamf+HMzObi85KP3ZgDM2dznbYMcVgfl/y0SAzEB451kepTtypAnS1yYT/Y
js9hpr3TGusmnk4eKDKtVJda6Zzaxr8hwocyKM7qeYEepszGc2sf+cqL3sc3qYJSSdXRro9V9gyZ
FCxC72+LNAKolfXzos1R8lYwNGD0zTWhPipZVzyrTRbOOMH1SwpZ3mqCXtuHQCA8vzrLerQDkR7c
pQiq2O0/TIiuksKpyFAon8Yoxv+sPxG9cz90MMUQ4Z03RKPORxBhi6KMdm2LqtXEEnQ3CucRl3W4
y2B1EGGE8U4U0U3cJo9itKetkaKiq5UcIey0mUrtsavTC5iB89Gy4eutORstSzevWLr7mzYIH5xQ
If88v6srxT+ztWJhq+2LGgki/EZW1fDCaGW2jzTIhcFrXjQHmPjo1Kz+wiXbfIbXcxv0YbPA2lbO
+LesWaY5rcNmSgx0Y40JLSqONLRRBsk3Zl1vYMKxz+kpVHvK3krzfpM35Lx6Ybvsc0wXnEYtgebS
wK6MQyKhCJC8Vih3Fo0GCjaoxLqypmBudu2RYJ6NiNDiCZID1kGGHjFEsospkJuMdM70Jfm4egas
TuVU0PR2JoycEcd7+HVOa+9RRx2SAg5dYSysCCB2Pkb73g8mMDUL22RZbAzUjYlgscLsUs4wfnII
7jE4JrHBambXEOXCJgW8wBI/hi5S2HTCz2k/oYLd+gqhi22NmFAARUPDfepl/pgtkY+lDlSEZDID
r0mmklUWcIuUQr/BDjsrU9LM6K06+1JRSabMzwsCz7p0uA0IQCtkEpoqM9EmmY6Wy5y0USamxUSn
dSMZamyj7tqQzsfE/ltW7U9eTeIaoONNSqVzVYFtm02jRYRYvtU1vPIRSTncD4i7xcEgmysmScdU
E2SW6DWLDoX0mOhXEak7iRqSKtuf5zKOBzH2mVc3ewHvR5OBPQnJPU7nPEe1v3UDf23JaB/Lqa/7
WlroFSLSra3IpIHSeMstaxuDGlHICMrICrJiqk3J1O8NUoT0Nj9vZawQwsJTknZrQhH3Rgt3n/yh
ws23quz4kkuEMvwM402BPUXfFSQX9SQYCRllhEFl4fnNfS9DjmpjWoWkHtE9IIuYHCSyQy7xq+8I
e9oY8QiwUUYmRWQnGaI6p+2DerRDWQ68Ba36VZ3Xdz6pS+x/zltSmAJ/vMxEImbKVN/ofrSnm3rn
x/ba9PNNaoUOyVvZ2uqIdgrt5lyXYU+OrZ8MxK74Kk6pjIPyRUl0SbWFJ3MvZGAU8MFk4WrtZR+Y
+1YGTkwyXoqW6n1L3pTddvOCeqBGXWbeogjXE+txIqGqV/plQ2JVQnJVVrUbDFBfJuiHs5Bsq6n2
7kNBS44Sk0y+qnqZgqXJQKzkazaWI2OyxkHXzxQZnVVZyc4lS8tw4+3QtA1gHJfdbHAwSN3yZPwW
OsLzXgZyhS7JXDKiCxTfhUJmV5m7F5UM8XL6AVcTsV6hqd6GKrxw8r50kr3gBl5N8kaSL/5cgIsh
hXSpkxRG8t3dILqDThiMiIdFYEF4r8gW02TIWCjjxgxyx0oZQFap5iqTkWSlQ5WDjLLRTRtkftUm
Jr0szop+UVvqLSXfs7LGOEbOmVkrpy4k40Mzrm2faI1weo4S+4pocn+fyag0QWZakWbnigxR88pk
aZCqphbW2iZlzZBxa1FjGUBiiGCTqSya5r/FMpwNyY6gpTbuVRncpqoFEW5kudklWJVYxrtpVIFw
k4sNVOP7mgS4kiS4kUQ4j2S4TEbEDbIySnmHa74GuHRX1F631yILDGI6rE0jP/TkzYUyeI6zzUYh
ia6ZnG1FMt2UqASRuXwf6kGR0XXg9E5dq13FEsEuMEcvnIqNZKeCDtKt8/prBh6pf+ThtTIaz0xl
Sh7Kt52WoeNP6X2uavU2kCHqodPxXk57gj5omcig9XEsNtVA18PP3KMjg9hTGck+KZh3NRnTzoaO
eJQ2fYbiuCRYJlrZItahYAKOKjQghHTaTKhVHmnji0HyQvPO7c7oJ3F2U8YvWVVjOzGgI41ZPNcj
trpWONCe4sDS5WTMCJJI0RGz71QDsnNmaWTRI0x9eOkNifSl2txHAAYB8E+Vsmqd3jzVPcyoxJmw
ofRAgklgAcW0LPqJbF5V2eN0OaNafdSceGUM0dLW6K2W3qVfkqFbarh0wONrCcweDjn3Xk9hGXnr
sgLcMeviYd0aXgzOp3nuOJOrsfNAEOR512O7KMJF2narhqTJUK+v0VmPC8cOnphTb4VebfAJHYQ5
vJFUv0unCUcemT88PPm8VvT7YjJ3dpiek3Kuzy07JacQiW+BPrllJSZTG3l4BZNXmIskzi8pxoYz
O522hW/tzSHc0F5lI0/AudvPzFzEC5KOfc6s+snt06sGb2aXj+MizbLrjOT0earEOyqTWyGUc9cA
X6JWZBuW28ZziSEItr5d7vyiuaOXsSN86qzSWWN1ZxU7xYsXTcso9k+DxwluRC4+ecGygvTFYf0t
Ddy9khF1xDM3DO2udZMXSxdYN91sC0j8EhLyErDc3DWicaan1iYYxFUtA16aDCkA0ZTQ5nzKBP3K
6/yF60UCHyROxkjdpK12j+ponkTqsCK2aK7bysimAnIEIBrm9fieLsXcB+9FTiBhOjENk9ZPtkoR
3bqutybr/Cg6LUBvrF6PvbrSo+IuRyex0FNK+UoXvnpV3s2HqG+XTUBxxxQXnq/DGmusJQqXpeHZ
dEHCrRsKd+X73q6Lp7diNC+aQuWKe+wulsbD4ue9OScgmcoCILWlN1rOIYcnkBmUsRPHWgSNOCWG
sieSZ5JU/1Vdww3zzECdVTWaYaCuD2aPMcdldkFaPeyHwcEdQbeCOKZToVgPmhZ5qyLkQI/KfSas
dhXXXYIOmqumpLSB6zkbQM4D7XWDjV/RjzCL+LzARhP7ynRQtGpXqH650PBXLMoq/dKpA6E6I7hW
gz+N0JnVrrzySRBeJ1O67W3MFWPT7qdKrtemcT+ovGiRAGtfDXQuytG4UOPwIu6JKokMQv6Cqd7D
ZsNIMeh3hET7Zz2RH26dPGCJMjbydbd0KVDMWMeRe+kPTtBcQZk7qf0Q7l09Q1JQbP1CXGs+e5nc
FHgy2rUvcri18b70xbq1oTL4ZvqldSAUG7q29HXnOm7ys7CJdnFnscOEalVrzf2olpfuAMQmK+yL
SPUhxEXkFhgjmoTotkzcB2PQL5El5ztTJ0679a18pTXGw5S6W7zByjwSYbbOKDTslFJdwXduFgUR
25sIzPOsxo4XwXZOhX41qJHGSaGqFMrnyWhoEcZgS1lqauhR33p3qPuO3IbT1ruyKK5Z3DyupdlE
0Zg4L8WnM5IWCjFoWhYeogIVVnZegx5yjasfD/KxefnHIJZKQosuuTE0V9/XXmNvqHSlrsODGLdK
di5AjijGddNf/3iYj+e934exidwxZCsWC/DHYTz6u+z/BVt27Uuf3yj6T5T5Upv2Vwn577//03dl
WLEaEHlGVGW6VqjgqavKXiCwGN6SaPHjS/nOUDYnU6mVM2kvu58uhRqsmHrYvwcRbbAZoG8oQCkb
c5YxpfjW0/iglHuvuJL/7E+XZSOWB84v1Yu0mj9+bUIN0w62SnIo9Llbswua82gyJ43d6tcv6v1A
ny4qsyMXdf63gSCp48oeghXzsFzKip/cq+88Cx8u6tO9qt3RyimmJ4esZ1LYON7Tj6/le78fHSNP
Mw+1NCd//NLodXuTbpbpgcScFOS8+42K+4835XsPAPfehhWhS2n+J62nC30gGwlkP+B3woXplIBj
Th0NXNLs9J88AN+ZA3AlYwVxWIl1TYZcvX89dTPTchb57FDrKy956oal6b38+tf1bojPX9dENTf3
TZEdMucp8h4M5V+4HS6qW9uAYKqSNvPxEmCAm42haJCbmW11e5aMP5sov3NDUGAgr1NtCKSUfz6O
EBAdrdObzg6BPOkuQ+mVXdrlLGf/c/njL+s794N+l7CAdfCEMebHoTIF9lNjqflhsp96+6LF/CSa
q69j/LuqKR0//1zVvHgqeLI+a2rlZ/6saGoklaisITYmCAO/xbuKpvYbHgy0y7Am4JUJPvWHOtb5
DUaLBjYRFwA1RySwfxY1Ab/wAX6ik0hiil8TAulfZ+O/ZmspBKJsyiyKlR2wovjKeHnXx6zKOjXM
TpsORUGAmsoWY1a5NKMKc7xRI4yigfNiEAsF87x9Fq33GMJNn4nBAHniJQsSEW8gIi6EOZ6bE9Y4
E9MwzcaGKK3wYIXJavScIwgPOB9qq6EtEet4cM973dznab52fHfTRhoHCgDqjkWptPLRaDRWf2WZ
ebtqdPVNsbIdImM8Pp3hn9sWIgR0dd7MKc3lqNFmLBVcrnq4FSZSvEJzbgERH9n4H0wXO2JbZZ27
17vkNrbGtTdwMhxN95RE/pXP9jAzMeaOJt5+P4HUNTbGW5/7ETSXtnjKGsYZumLtIBgnLdKnA6lu
wsbTiS2dcoI7bY/k0FDQ//WLs1b48VIjZwXFAqqIOCjnITIJF7mE34aLRuoniq6GsCUlFbkRrb0K
MUZjgEnIjZb02WBRSUGGhjKDcBkkGvzYk6INpyIRw4upIUpBh9tbV6WUeIxS7EFRmH+9iwDEQQmS
SUkIyHtaplImQkHuAgAelAAEJDVKktp3riMpLQkVfWOgNWEZJ2UJaycoFGKQpCBFk9IUBY1KLsUq
pZStUP3EmTuYW85uw8LwCxqKyQbKgD0PpOzFnxDA5FIKQ70SmbOUxxToZKCntctJSmdKL4GQi5qm
UjmYdSURJI2U2rhSdDOhvgmkDAeVWbBQGpWo8F6ivBNJ9Y4tL9takvTto1Ge94oTbwsw4IPkgXeS
DM6eNFo3uZmUm6r2c4IHe0c5U63g1VdyMJr0us+mgtQVNam2VelfU6CtmAe1jaEg4mWCXNZBawJA
4y1QdQo0TiUD977kAyk4xtTvxNDdFzWlIGsKb1utjDhfuzr99+K+qx0BnX/at9mwT1NhICCOTlPj
dGSEAmtGEZ1NDq+CcktokDHvWyRsGicWy0e0Q0AcWZ4rM4wAiRsxubZxvY5sbZ9YdP+E2zxOhXfo
RHzjDtS9U9MjKLk011Re03mkliG9tbxegRZ8ckV8HhAENiR+sBSue54l7qZhsZz3tvIaeuFNrozo
lBQfOa0mXvWwuO1iZ6HI+IsKCstTV5lLRVUeLOBxg9Ve9Y1zrg/kpiImjU9WbDzigNrVqv1qT/WO
U/fFpBo7EgXhoyKfG/JcO8/AAiWCclZhWzudPDdyfylbasFl54sW5NIILfk6VpbG6OyKEAQ16SCS
LFrNs0JBdmijp4uTE0wSZa7lFaloxJCBWJxTuToGJHHMLb1Z6L23SMNoqSjWZpKAkoam8lxUGGor
+E5J4J5DkYZUEB9CdI20gbeVht24swFox+n06Fpds2qQVlvOhsoZijAF7FTTlfu2n7ZuET5DpQB8
pqoLchFoLobRVZOYzy55IguUbZRJS/s2ZeIEJ05sc5UHsNmDZpmWTINgAZNhXWfamH6zcP57sZWr
zz8vtldP2X8swjf/O9Jb+cE/VlzV+k04qnB+Xx6lBOgP4RBANRQ7clsKoP6bpuiPFVf/jbUQARKe
K46wtAz/WnG137Dl6rQkUezC+4GF+gttRPWru+79iiu7lCztSIoMdpdYvD5ux8IILmBAEfKcAxuP
pRmXjd/MW8uMz9Iw7Qv0Pd1kV4DoRaFRlM7G6aolAdQnknBPy9+6YQ5t1oVbmN4BtQuLbtTRi5/V
XeYeoPNPZ77eJuGWurV2DUlIMbdqLUhTdl2lOaSe7p3Fo0UKlBYTrXMV2ggUdpM/JfULidpWf17p
RWWeSARbd1aWvNGmDxd5FpKk0hokqK5FxHTllk7YXaJGb7ZGotXkW04k+S09yXubDBuBg10GYqdJ
HlxVljDzM3qTy2Bwy3lVQituxRjuzGY09p43FS1SQM99ausMtYFRekicbIMqPLCt9hhooEDH7JFa
4ktk0QVg357OC8t8K5r0zXJzhKddWhqvNNjoaFA5Lf1+m03CXDWx0uKe861Zp4kwnPdxq7LQ9ewx
6CLcqUpYLNy4916GkCp3rWfaNiBjZa/EGsGyamVf2GU7bKeiKNdslPJ51SEGTqV82HRIPR8qmlAu
qS7c1WJhAQgDE+0tnCbdOS00TNOr7PPRNKft/2PvvJYjN9Ju+yrzAlDAJoBbFMqzit7eIEh2E967
BJ7+LLCPRuweSX/oXncz0SKLLBYyP7P32qkJQi7WmU6ZgNztGLBkQ+A9ck8nAQoHDc0uUr9y3O+O
GSlbZ5h3mYY4DN7dliBuliJtTqRB0HDSmvLJBEfhp+MMtFoAjtdQEPedXHVRM55TQyIkiaKF0WlJ
v6EvRN5R6ZfUJ+kt3D3jphCi+J6oZnPI67h4TAYoIURqAvUYkuO/vQHSREvVeHT/+rg6YqBv/7c5
WL7ov0eV+xstpsVgW8NZ+nno/H5U6SoGOYumDX3jp3Thv72B+I1MQdB04L8AgCGS+OOk+hQ8IIRY
WlZbsPr5JyeV/bPnleOQMBYEFDjZgBIYqvlLi6oFxlKw2sQRzYrR3OtulOVY0aYc7m6koNp3klaP
T62TsjcoBVQZdcyucYWtXNXIcr+JQYStOgCRwpsc0db7vGxmf7IHw0Jo1ybGum2Dwwhbj0yQrJzT
6zJPHwE83WATepGjjuLZMM7kA9S+WQAMQZLMtqeO3ko7Ep6uFjpDWQQ/k0rJ0/Vbt0gQvumMi0ej
vY204GlBfUTHElQ4aa9RHsoHdlTtKo/7GSQLuqHSB44lxarsp644mcokdhN6ingRVtDHjGt1EVsE
i+wC2dlLuAgxOpEHCBOLTSvjkTDSZFcnyo6nh8QJdBxsWQiCWaQds5nfx2g99BPTl1OJ/kMuQhB3
kYQEWXCnoRHJS5VQlGGbzNcaCpIR57pAUWIW0Kr+zRr9YWLVmK789YN4ev32vfmTNn35qi9PIiDB
ZTSmw9TjifujaOBJtOjfyflWGWahLv6jTbd/o15AT0x1gDIJI+sfj6L4zeaZQWoM7vwHhfUfFA0M
6igKvhYNlkMjhY7R0Gn5GUXzQ3ydqdEUTawNtBCcVr6xpxylSAutPJuas9GxvE0x8SA+9ud4OtjB
BJYzD09Z2e9UTSNEe6hXo4s72hjbFcEIR1mi1p3d5FQANfA1RbkuYpLEu5JFJYnrD6qLCjaIXXeN
U+5d66vE75z+3NEAD9rwLDJgTkm6tnR20XTGL8LFyjqM4UOj9+oOTecxzMdgZQfWAGlPKzd9H59L
MDFeqOnPfWYXfh2b0msNE38Iqt6N7IKPYWy/Gxmuhplp1tohanGVN9jp0uhahsXrrI4PdC947ERI
Y2XF8zqlPbaEYvk9+h2vgt/ktXb5hm/vPbIbJqkqAG7aUb9vsI20lXZF7jg7zfBUVvMxgX26TRpL
9dtYv8I5c6UWhkTBkHWszLhMM+haKEoqghTa8T1ok3aVaX3spZGTIbuyOFPU5A6h5hXnCSZHFapW
a2Q06bl72+a0J7l23RZjs0kQsPqKOx+jzD1EnTxWZaSChY9aCILDPtSqBRVnYx12SMEpe0vZKHHr
+JgQ5vs2LYsd5qJ+3XcogNmHGgdQNQkqSPmNfNnpEA4RFMhCJS4nT5ytQe+LWdO4EDXmDpPwwakP
gutJKUovqgkjBY636FJJbkYyJFZFX0TXpVCA4JFDFdubMqlfJrWat21IlnVWRcumDrxKVZkbm5Np
bwbDtBNFQBBhPa9tu2BGGubvqC/zlWbbIa0UZVpWSOnLPHjJ7HEvwqY6xWk1+XxT0iaceJPEjBLU
eVjHgdatFzTNQdfrmzSwI9/WSUnHms0HsucOQhZr7Bp6qVXYz+99oxpe1fYIthX29klauCsMQzaE
I33w58k5kb/k+o4U35tqQNThamfSxYsVViaEGWYi/XBgOFWFE3xBRdyS7fcy2OzMYgLfPbiJ2a5r
JaKucLxVpoWpHU3vIJYICMi5zogQI1apH/gYu/ZVoDItQalt7pTcenYT/Q324daGJ7XWZXtScnYs
ocLM3Rwhskf12+Qyg7dHG55b0briGudtZx5ElNfKZSOzoTzwCY7Xsplyzxi/Z1P0KAF2bqD5lXiq
mO9MmHMmozOu7DF/Jje19SF4EmXYdgiSrekB9BUU+YDAHkn0PMp3IgVK5DdpWj7CNALRlHH7xoDC
ggZjFEmTgiodLEvtRKxWreJuLoPLRlQXvWSJA2n+I+7qW92I9oXuHAdHZbyRHKn5t3qaHyIlOqkJ
g2UEbTAxs97c5415o5Zi8DW+76aWgEyMdMTXW+9LO0S3n/KDu+GuHc2jqqgforM3LbxMzidzXZJz
eWBU8arDcfTQVzDkk93oxdMgDjHB4gTByKBHRdZ1j0VYD+VGRhVxy5HSlLfG2LcPpZTjswz0KvWE
2g7Nzogd6wXUPvO2tsrCq4wlsLMHDWC+BKHQqeABeG1zlMU+PcujFplibUmdz0eArCTgQ7Mzy3RY
jwkhSiMfvrVFNgPjRfW5N/vdnMItJdNsF2E88+wJv/eIdd/DJnntzDPW5p6MeRQXLNnzq0yE6X2v
cczlVcwZlQLU7MPkI2zs6wZF4o4ifYNJpNplE3mqNtp0w+2+5dPwUFvoFXmUt07QPOBljLxaRQJo
xsc+neDAV+qrJjnMy2K8TKiltFHLVh0p0Ls6Q/9StMHllKr6aurgZCohJLMiHLV0X5Q6ojWjeLXL
AZq3zp7QFkS0psmbTpZEmcg3idioqIFwz44F6c7kYcxgfNtKeqfKC6aQfk5mAsFkxbyNe2Z5g3OJ
CCLeDFPyIYzoMOfdPigQe9tZvNZQxMA4KIZ1NtRkiOXjbT4bdLwBR2CT5+GmMCoH+Q+zlIRA066U
VI8sS41B1Yi9QLeoi/omTix8mo1N1kB9VbZqvKpHCkqXRLY60s9mhFDRCpWN1TTtCugpY2DAEnl9
Vhgqrhq1JJIi+Z6QZb8dZXYcK1l6g+wA4c2PVu14KGAvJwuLBQLfQxVgdOyTahO7C57PeWELFm8N
tUTkopSa12MuzAKt9IQ2Ib+F+2bZt7bLzFnTze9iwI02zpy4htMdk1xB+2SnAgSt3DSiOZgdlM8+
Bs8WN/YeybOK15xzrO7tfdSHiJGUh9Tgb6s69brpy45DBjuOFn5PXHdnjeW+VPjXoHI+EPV+Kzv0
J//2cp+93KJU+OsScp39xy+b129/MnpavvBLFYn1zFUZ8XyOl6gH/9vPaQD7WdgQY0lj9hlm//vo
CWMaVjaG62zMaeeWYMzfFewOUymWM0ydWBZ+roj+SRW5KOt/qSL5PhCy6OU0pk9LAfy1iqzDQFqK
NrSXqlk+jMWkbQaj9hVGXyBR2+ZKmYNwV+SifLJMhuIu03RsKgqdXk46dKsMxWEOEa6mMypv9O+P
aZvaxMc506pij7qZTYCQeTyTLgzueNWZfcnU34XI0bbjRZIwyOoKnMzSiQ6isu/dttiHUVTg1W0y
3LnLvaeGu8aw98ClHwOeSZAr1S2DVbSASuzuNBUCnzncSUM9Knl/LgHIoqwKNE9tEm0zWZh6qhE1
E8rGqSZtgEXIMZmy56DTD52o2mM09rcqQsFNWAuGwqMAtSGtN9GkJHR1ElWvtKaNW8rvohTfKfoT
v43g37c1TitpPLHcLg5oektSrJxXfYiuI5zbe35MpmdkiKPAdIzBhv6IYuBBJhMIfVXbpvhttlYl
XjP07mGZXeeoEdl6ML7KtLVEJKeVWbU1leib3Yw3o0jDHVU4WsfBAqE5ztjtYgVbmSIvIZoalN36
Qxw4p8EglB3QHxsgzSGyuBqFh7t1mw3j3hDdS64BH66Njq2T017OszmCvJkeIIuMzpVsyf+qUH5R
5DkmlNFIqT7mPloygQYsTElvrkoSs1mAMMvOYziddcxOvKon0K6pfq/F2A2q5bLTsR6B4TKeZxW6
K9Nvt7/rRRaeO2Alh1nNG3cdKemuskquUPVGw22Pp91J8E9PrZeq8UM8WhVrAGDPhtIlPlgc9pAC
7zniTcZfSnkVwk/2BAsTVpl3tqItia7Nt76XOzUTB7MveIsnQt4T+VhZ8TfbyC8CBeglIkqwAg0X
ia30rzjiplViGs8IUl+QwGOjC+0tRVkJRCbZ6Wp4W9tl6xM4sFF0ar56Wd4wnMOJ5gPbvhCBfdJ6
Tm9nmrizig91Eb4OvSPA1k4oplPibwYledeE8mTp3OSRvMmi7mIalDtLiV66LPseNbjca/xHtWzO
mM7uZZEcpxGqRx3oD2GOADRqgrtAYl9KeIcqPTQ3RmWPqxSRCFzR58Ae70ErIYIPkdRJrM4kb6tv
cNpvxiY5h0t4aOCGnmMPDIrNG2Pid8mJTGpabc9wacWg6RCCNOjFeKwUC8pr9+CwUQsL6zzgdIvi
eWcQ/FipSBtxNz4B4na2uFdyljgug2rHobKtFbgDUwlDSA7xaoibp6bND4Y7nFKDaao6P9BeOLwf
2DlrY9wzXI4B25WIkJTspo0BuBi5u7PTjHgH4WxpKo11xnQWsjjgCB0e/aZ0sZiYSCMBDiX7wq5W
stU2jk4Q/HLickpp5To1h6uyVwdPx6256RElhyrFiqbWO5W3gDPp2pjEKendd4LD+GzZ4l4X5snA
E8Fyd9I85uiRXy5HXBPNPtuqW90t0OVRE+vLfryty4NL8uouH7CmZhTbIZtD9K3ysZ/DW0013+w8
K/xQd06EBwbbMFSUTdJmN5ptNF4dsiiddPtNRxa7Bj8B1lxU68lQANjHkGI5STdp3H/AYQCUWCPP
ixvtrogHNsqaHb9XkQJrahjWZOHdjHH8OEbDZYOoElX0xywJAemKAKlnpa5SGNks3VuLuBOSfvLH
PFTs8DTrJJd0gp4I3N3Rcpo7d6KkaXKb/K25fCln4jkrczDYwM1PwcBY2R5avElKvZr7Bv5ldo5C
7RLz84ts+w+tZ3BtFM0hm/U14GcU3p113ZMy0rsK9B61IVGprVEeygtVgfHf9AUmuxEXZDz3d4ZU
d3GgHrIyeUgG1p0p5m5+mvmJ3vbU1tNDbiEiH5MrPg+8CbK/z1PtPFs49ToIO96gQgmxsWFKF7mm
MZ01mkhVJkdTlfcFxPjAtK5E2PqVS6Kaw/+QZoTZJhOSNsfkkhPYU+OESNVC1TuPM9YH8L8r6mLX
JN1MWdpy7AhkpsIA1q8RBCm0INsKIOjz7Kh7JWXVkAg293HJRnDq9D3b/RgAd4LE1qiKdao2sTcO
iQYzON4g9U7+rcp+DPaWWuivq7JlIXjRx+1/Lt/ohP6kNlu+/Etthg2QQsolzQUwD2PzL7UZBZtK
IgiDafKWGHT/XpsxUXf5God/cFgpfl0Lmr/hLeTL1IXQ+LlM/Ce12f9UZvgK2UxSIjKRs5b4k6+V
WcNoskUHFF7SlBK5QTDA/wVORkf402sselPoQXwjgkoQnX2WoF9fI+fEdatskmdMQ3vWau4GqW7S
bOxcnqQhxQgJdmq35KCijFcq9uFa51i3Og0QPLXOFSe7sd12X4RBfeobBhqrvDdEfRJCgYxttjgH
fbXScOVi+12X1ahWu5QUhzXSY3UrZT1vG+wUBKULbUu6eb1uyzHZGoIlezGIq8QuFhZxzriuDJtt
jCoBCXVTJgrjTOSrt0UzRx85JvyN8UO87LQY4d0fomY34/+ttcrMtXX0qXym8GCiU9Wyvu4kP0VM
YsBM5jaUmejJqLRjJCM0IBma/xTnkTHUW/b4F2MvNM/ulHMfDQ9WatzVbnvbYEkJi+FBWCBKHEE4
cxqbF3VjrkOzvsDuQ9RTmOIRQ+cTSnGk6fYclYwVUq3xzUuQaThd5nI6MG98rpIEK1Rm4yUs68sm
FsnOLSJmLepbJNLpGFXkWZgQbiDAad+hxMF9Zxg7lYK9pcuBFZpGvumktLaFEcxHevLjEChbSf/d
KURP5jBx/NggRn2uEF3Fp5yl3zrgpvPCqNrOc7Nn8HNDsmO2TQqYdaQg7BtmPoD/tX3RSuh5UX5b
Nt0xMrhkFTII3qchbTH+heNK1aHLMETxpBavTbMjyMMpoH0He1nVp9FkZaLB3sfe4LAmdeDshIl1
a5ngaQzJsKQtsFwXgavDMuQMVqfuVItBIfYKa1qK16fM1O+m6L8RXOVsm0zkR8MFJepFqRVfV4WT
+5o0YwvrC3IdW1MOLqvsLTKc91SJ9rNQzp1m33fsUbOIeZ2Dvz1IHcITtQuoBtdDgYUcYlTSBOtF
TJ+LMd2Nmb51xk4nrYQ33irsXasOj9piwa/Ia0RL8gLb6lSqGIjiRh6sTL2a+aaDVpzypfo1tW1f
Ka96i2ZNkfvSnC8Mcn9d+0EGL6UzH3DKOBuLoJrGtu7rWcM4Jd8GVuV9xzzAxEZg6dNVGCTaytCZ
CyBaegYF8GwguvebUbvgDgtXo3lZRzvSVKJVNJNIbkEItCPlzpHtvcmASoZ42awovDIHgsth8E40
EXgoy3QPHhOs06A9VEp05zj5vVIRY1CQcxhWH6ASD7WrHCSB9l6bCFA67jYTWU8B2fpGqfV7sze7
G3NMDvx+RytRX4xeYVxoZFD/S1yculERdm/KdCeVXH8uMZ48tU6JsEdOU3Cfd0F6IwObYBZJ12PS
JAKg6CK/Vsj9TQg2WoHZZYKpE3U88lhcDJTx596csbNmzRC0q74SyxPGWKX0areDe1gHzhtlY+hH
lnhQWl2sh1acAwId1kCuWGqYbsuHmVT6Yeqz4+TgBgt166ZTYVIb9VgzCmbMpGkJmC7K+SrFbjiW
lTdULUQH13wSAiMqk0yK9dm3ZVscHGyQp6CKeLNnoumZKL2Z0JM9QV/EI+fyN7Lu1JDZY5tM6Tac
woskp1Cf0uAaP8gbQ9VVEsAnScDEBIp6CwPi2TCql7ZPCXNLdkPSfdAHXmbWnGzCgIkQSItnPek3
mBRfykkBodTS92moCIIR4m3Xwv9M7OmiDSx/muIVTsN1Uuvfcize2wrrTlIMzzSLWPs6Bnhx/9J2
5qZq+DOnJMUG9qNWtA9WXzxaWkn7JpNbmTHDcsddV2s84GPyGEbTPh55RKU8DUG+DXOiN+i8brpu
vgTm+Cwj61wm5soxh8dxbiDV4H2xccsPJn2IJJ2Vv8a6EOnLXMeA1BOxNRNCa2SGja9z4n3YSjQi
BkTyxBK3xMLxDmYasofCvgOzcuhoaVfkMTxzExzrAIyqAoAHZ2W3K5Pw0SJqgzVMs7NyY81x4yu9
xAnLb59H9gWLhF2ThgfGyc9uNfgBwRGVk1LLghzJkVUQgQfeMn1VoCVaY7zr8QbTogWvapceeK/9
eJZMdHWXVnO6biuVH9NsD4mq7BqLMGy8yMOEvqMbbgMc3Y5jzeyI3ZLiPrpSTfkBntTCC1y8qGZi
ePocn5ixbOugvsuLbvbTotyRl1XvYEBOeDtZVek6rtz4RQTlUW0M2hC97DZFrmpeaZrjFVkakedg
r16nTvNUqFG4UVTnEuIp6NKirhelHpK2SOYbS4j3OIOrA1deeRorwedlXnwZahV4BnX9N9b1tq8b
eUQJPOknllP/ED2/2IMAm+tigQWDtRa/SgpSS4P+FyjnJMHk+ZC6b6a1/VICXv3YiX61n/w84/p0
1fz0EtR5X6uciU+xSHteQq2ZGdmXfXUpk6u/f41l2/rHNvb31xBM8yzU2Zbxy6+h6/2EHjAOLxE8
cDhezh2muDviuP7+ZX4WYPx4GYTjurmo9nEgLUvhL9rssEzgRqRDeNnjka6TiMKQ57C+782rBQkg
Wryx1g+jy7/awkV5/9etxOl78/79G93CL3js5at+7yAQAqiLqNDiPPj/6eZfOgidkS8kKdcGz7/k
AP7eQdgEn2s6c0Iw10jsNf7Iv0930QiYZLsiszHMH5rDf9BB/PDV/PGpRK+zsNCWaTGSBMYWvya9
GIqOHblO00vGEF1zQPvOGCDGd6yw8kvtkayHJp9WfZ3U15qd+r2e70nC3sk9jsJmjZIQxx4L4pEc
tM55IFqMWWo83GmG2aB+zsroKVjWRaIr0qV31lf55y4pZaOa5N2u0i2iitk4lel0KZVsgIahvwY0
ZSuUNseKLVUhJJxI9laS/RWTwHnTO/KBxf43xsE3lVHyDYy52oXS2jBOK3dm615D/vkYSmy0kJkX
2gdLswoc8X3AHk0xqXE76sdVKrVLh13bmCOjFstEEgIa4v3GAQJCHZSn4265Zc1laTeWUByHZZFX
lvWwdpflHkOobO0Cg8YrHrCXq6OnHm2mX+BV3YZpkJI9quLUjYqMrbNB3TOKLtpxSIaqx6zF5kDH
BsxdpmQ7UFwV86gEAjgy+aPjRvXZzIud3dnyUQxN6JUUgx4CIusyRkSCVzjWztNEAqA09auoIJWu
aCGAiNrutk2ctJuozDnrISRmnp44jwHcql2hG6zEIsSiE5ZZr1sC7Q+J1sBWgt5wdKqGSjYHexzy
cxR1fDBtDAx7BOZKutEXi/5kp9qbRsXr9z1R6HWSnCKmKX3gIPmguI4KhqxmOG9UKwcl4TYjpRyz
PqNJv6Mveazb9KJUER7k9rjNWCmu8KCdGlc5Yffnw5THvlVlNzJiaK43z7qSXiQjBLFaz+/glzKw
WgwmbO6Inj4XuWRJGnV2ihpjAiRhGINBQWlFyXxCLUexkY7rtEKDZZg0G+kU7fs8SDwZsMmWQnfW
+Ry+z5KcgUAtqdvdZXaYN5Vn0V+tzMZ6JwIRIo2ppisCaylrI7nuNfC3+XQfyk5iACksSFkDiJMJ
hX4QmGfcKDngLoutbJjHLN9Ctur8lwnfNyLny2ZqCG5s0eNYbrpyZnPYTlE8+KpUz7ZFL2zZl5Va
AAFMGU5BIgcvgPnBor2NwSJ4aq6/CEmZE0zl7biI3NxpJBaqaG0vcu7JAGITgFNfNV30Lfb3PAi/
MXFeyAasdpMJ2hVpHr1VAM0cSGYEqbvq2ylflxpdPIlZ7sZZWgHNDP0e6gXRa+QSsk5P7DI9FG1X
3n0env/eIksOx1/fIgykutf/eK/N2+ufCc6WL/79MtHY+hHiyqbQhFAFqvLLOEr9Tdi6yj6QzIIl
WuGPy8T6jaKPO8YRiwMMPfofl4nxG14yQcDpgltmjWj+E+3nUiT9dJW4XHRkRFF84OLEOfhz5WFE
mjJ2dJjniAjK9izl85e35U+KtE8P6C8vYKBn05Diu5aN0vXnF5hQ/oyMJvRz6mnvtVf4d9km8JX1
4MWrR6/wHveY5S/ebuJV9CDXr1Spb1hW2p2x//sfBF/y//yqFFjI6lDpkVJk2b9M3vqgNWFlyP7c
z9YC9P+YKvOcBcmN1XQfUO9YbzYgNUwWpZpS7PF17Zo6gTuHwV0oguBQ6FKFDR67Ve+SPtqYbfVN
AVrk6e5FbzXsTTs6yjnKLrVBs1KcaF1tXIakro6E1QwgeXQDanSdT/A6p7n1RtXay6X2BvpwMj7L
8WmpzM2lRq/1LGD/St1uksxLzim1fLJU9W5qvvdLnc/gI1zBk6yP2tIFsBW8RD6irDMaBHfpFNjU
svtYuodEjppnLB2FtvQWQMiOA81GStNh6URILl3IuPQjGY0J/rHZb2hVAloWg9bFiYinmGlmlKWr
0Whv8lS57JZ+p0XnssEs4KNVu7WT3FNojYzafUlplYqqP3RL72TRRMnUOQApLEBdNb5Gm1Xb9mug
DSMrnWQXuorfp/Frt3RmrW16Jq1aFiaXCq0bxx1aEf2ZfNeDS2uH6+bCXHq9Rh9OGRejoAlsqnpH
NWDTLrkPydInzml21SydY0sL2dFKVjVC40lJDuZCEVi6TX3pO43ZvI2XTjRaetKe5nRaulRr6VcD
Gld16WBLWtmelnakteVvgcC/YDoZhcWB4EzYIsOjSbIvbKWzoD1uaZMZG95ES9/c00Db5nCKaKjL
adyHMnmMBuROsFN2bG8vIj27xbaL1DPJHnWac40mXQT9pqRpd2aLIM/mhagRVtYdtBSjfS755ZHI
SfiK8zdQr2vImiswor6RyguWKI7X1yHc7wm0Zvc5PyAiNmSgwFOAGC95DoPlMm27ZKP0PR+b+mNi
GOFAszQZTixSJ4VhRYu6yUsZXwyMMVQre5uXscYy34gYdKTJEuu4zD5Mxb6LGIbUVc9UJAbgqOb5
m6txhyrL7MSZbevE1Ko4xLGYyUIB5EbXnzBy6ZfZC1wQglyXecycjLcqAxqlZ1KjLzMbi60pmCjr
Ri7znH6Z7LCuW9CtRstEmLmPjoR7PTIKCjtmQjHDIfD6gFyWeVGzTI6izyHS8DlQyj+HS/mkBJOX
xEN8lsv0qa4gsri8FZ6RVuGq+TGlKiOfFVLjZb0C936GKVosc63SEeyP8l49YkwhhnfSvQ6aD5qC
y8qsGJv3EJw0Ywmu1+t2R4+RrMO4vxCEPnhtWhVbbUZVJWd3PUsdKZGZVeuyq0tq1zi7tDOVfJNM
aa/JBCYGOqjerXl6aALj1U7rHecbFhQtX7moef0pUy6CVMeGmTHuToWFMSQrmedaeCgZmAbZY0+4
7jhQzqFgvjQRGnCyrJrE9A2ofH5ZFUfkiRyIGj+0PV4XvUEaHQJVzqhDWAe7zKjXCVVSRfObMaGP
LCSAmfoIO4VdqnoYXZZkhUxfzAQUURsvktpAHLWO9NzAjO03ZBr6CtIxgdtmPeZ3qZaPmwGKlQHI
d2XMtbMCoMc4LI6b0+ykZ0NnneC211oN0y6DbSOJaCWH1PI58va6FvTwVkSzz6bhnv3FXa7nKyD7
fea3hP+upxGsP2dOfxhVUb4UZPRw/iofmG6x/fYIUHg5028qYV6SJN1Mqym1ByZx0bAloXXacvRH
j0HNK+h9dlfgOPY1rvFDPzXJATvxuXAtscpsw9mTch55ZmnfWXVJ3w6ChjJcb2vka0GwwfJ1J4Lp
zgHP/5R1k0F2itmtrT5k7wDFrGNGua1UIIPlVCP45Au9ZrD6pybOnI10pnheZfEYcStF3c4cmKWn
Y7UxnJw0l7x8JgcBF3C8kfYEBbYEk2If0nq6V6NkPZAOA/Uhuu8z/c7pa/coJzmgG0savwwyhDw9
/t9KVZ9BYRo+0/r6qSeDxa9K+pU04oNuE8Ltscx/0peda6BbcuP0CgNNHF3rv7+e/2eYg4YGTNeC
BEU5RQP9c5kAUZ78qDApzt3SZMp5b4nxemzazd+/jP7nr7PwMTCU8Nj/WgR09pynGOzOeZadWqHf
cyqBGstfOC4bD3rdwr7KdgPJ9pmT7lo9uogG3XP04shJdWFhkk7c9Bp4842APG9E/ap3O4SVwfey
F3RnPALm7JyFGr7+/Y/+pz85vgBbM0kZITjy53fIyvsy7ty0OI85AX4TCeP5Kir/D3qIuwjD/ijX
lkmU/WNwBzwGF8KnVejLJIqpNLKatB/OVYhiHb3+nnWAyUqr5t4gIndJan5Sqqy8JoSRVZW6H51x
wVviWQ8MtMJJTszy3F/3keHeFtxKfTmA72NJZqKeWll4a+CFhedYiQ8ysHjPdZ4bkTNfm1xrvgEN
+Zp2GZoLEHzzyNC81cQ6yuJ0nXbGu9LoGwsrHgEGNWYjfJersgb6icYGbQ/a+ikS+3rWv8em/Srt
xX6kAtqxsxNgRhx09qTglBiTkxohXZolotpQ62IYmSh+tDh8CHotv6tH1kCuFpLMDnCvFVW3E9q4
hmq1qhf+1JSg6qhU/dJSMTjIGVCCZmQXgfram5vesveci8+OAg7SHrXdlJjPGfHY64J8EdQFLCPY
eswmpYfkMfNBBpY+a5QdsiXLyzUJXmB4TWM9ep8ya6uKOkfGEJ30ciY5oa034N7Qw+vyJhciO7s9
4loxy2Nttz98RH8JkyGm7U8+DzyQuNAslsnuAuf/Opkk/rAs+LfubGv6q+G2uT8TZHYWZDJ4nKcv
YQsbHKz4ShPSd2KEPZyoJ96VGX1Xau/0sD3h/ffGWT9ZpfNkmEW0aXOrxiiioh23dJQ1MeOHwRkg
CpZmvsM4WfmjFi9sQfjv8O9ugIAWq9gCDJaT6QCaj10W0m+vwwxbVPVG5PN7U4pX8nQstnSlvWpy
/V7oE7Uzq2qj03xRQi1oSKDHJiKeEkfsx0D/RiRvioyQY8DNcDnIO2JELuyhWdWlAZdi4hNSef2k
31oDIqckuq1j6ya33a2YuicnTU0UMdi6RA2IjxScdduTSuZYGMaNRPHVQOfmEMqrwmdiVbnGs2Yo
T1oERqPuZmMdkdE+zAoABlmuNbPZqmqyd5FJ66XtcRv5ZtqpK8cZj3aT8JYMLdd8tSJN8M4Yq7Pr
yH1bTq/GqL7XRvNaEFSGKO2U9oWf4oXHpH5hF2IzkuoV2aBYY+J4dDe+Tit2wECCEBdNa5HhXqko
aEoR0pfwMA6Kez3W3Qem/EXfrq7MnqiZrk9XAmyFjocZl+OFaI1tbNT8lQjjWjM4YhVGhZr20YUC
RTjVxkeMCIvt5ArkIstosGYpYXnc4tEY7hwte2bvtqlD8jb2pulrGrdmFowADWEhNnnl90qdAB9U
tggYjzPiPtslzWvUWEu3wBIwD2mbBKKEhb4xcLQdKezHcKwBOlhUvV2mwEgcq92U2QczRPe2QHGt
EqmhUcWkt0DIiqrxpLR0CZkgGp0pSm8vEOErYa1tLAzE4+RyI6ZNae4Ce3isVBwWuXoSKMzXMjAv
kmiE0hgEwbHXUYK25AMRRR8U23GY/Yq6YVdOjJ7AJO+agSrELjtUVsGwHoJG+7+utqVV//Xo/vqo
/nKF/j/2zqS5cWvb0v+l5nCgbyKqagCCIClKJNWmpAkiUymh73v8+vqO7LSVclp6jvcGNbiTG5FX
FiGiOdhn77W+5QyxUzlhinnLpyG1ktfTdb/JL0lsWJP30vjKplvLvrJCCOFGa6JchrV+KJ4+fkt9
sl685zWpkTMnTsUfgawVL9VFjn16GsTo8pg2Fwr7po+PJyYjH3xp7d37XEVTzB6H9aksn0FVDNMV
CJgivB/17ccHMsTpe38kgYgDeYdBTzfE+/nNm3FswUUk8jCBwUDpW8VwC+NAvTFgkOyiEuNPOg37
qopBsiiycmHX9PHMpET6m4DHHvncFQKEF122L6dCQy6i9XdSXB4hi19nFJHsvVZdq15PTEa9ogv9
vIsfi0T/IkVZdRX2zPuNKOo2udGLgbxLebOeFRgpFJqbotOsL4wrryuwozSWznqt28Waitt/3hmV
cxxTsuspHiwwnKlK1hE9YCmyV1OlfMmrhu5ksBsrgueyCSOEkePBw2KSjeFDPTkNHEVSBdVWCz85
qz+3n34vN96e1Hdux9REQNIE9nSwp8do+Tbbn9DcjF89FG8P8G6ylgVtZqtAQg73005dkz/mOyfL
Pba6G3mbL8bq3PTyjXOI/GlbXBvbG+gLm2nLresum5IerEcPxnM86bzfFpv2GLmo0EPvrnT7g7ya
N8bO2ZX7cdvc5v71xzfcZ6fm3ZuX+FI2GSF/eWxfg9dB2X378QGEf/zDO/rdgiGpbZxVUjwfDJcG
ut8+V351o3j1KvECL/LideHnZ+Xm9HS+7neMdqZVcpa4zhmC4xXLJMYu93uwuvv4r1J/btP97ZYw
xc/fPGdxXA4NdqT5EO0cN1ot23wT3KAkBaOE2cYNXLDzbraxD/VWfaTls/74+H8rsymA39wwr9q6
N4fPzTyVU6SzB0M9xdiWuO/laF59fJDXruffFxNmi2x1oAC+H49HMT3KIOPi8ipzwfScDdv0gjfa
6oz4zzVzYDf/nc3wj6WcUET+4mr/dUhxN7z5YgrbVaVTI56Ee/oYoJxXFyHHdsevKKV2g3taVhU/
cI01xk7XvpTcq24terWnh/qknVFkQhJaM4HYIlfffPbniQf9oxPybnWdrBYRAqz0A2JztXvqxpzi
/zaerE8WnF9f3r/OwrsFh9WG/LYKaaS8lGtrHPeLlB6GXi4/eS+pv154/jrQu4XHjptRhkfeHZSj
eBtLbrvJ9F2hrNx0o3tfCvcMb+f+BRkgHLbbeT+64+XHN9lnF/zdAmLHuFOGhcAF9hfuMD7J03Y0
v83aupbxWFT+x0cT8/IPr+C71WSQWjOqnZnyw8OY680Lnj3X2WfeFViyc23Tew+qTxws7Rm/2QBa
W0n/zT/Berd0SGS86MVYdQeiXtzJo42RfDd8xbP2/fO0rdb5ubXB9vwSPmiraZMeiX55/vgs/HpJ
/fOqv28vSIh7gHsm/SGymJzDfA8/uaifHeBdF0CbAL+RpjAcUmOvJnSGHcv7+Ct88oRY4sZ+s05I
eWUXFiDmQ1kd4ND4lXq/YNT5+CCvdeAHz7v1bjVKBy3X24KjkOjpwyh1YzER2qWrm2GHTAGKursc
cPF8ITPEy/1qY52wanj9OtrhenjMPlmQPzut75afVsnaZLB4WifxrKAWQBX3ySE+O6/vVp6+XCD/
tDlL/jCtYrJl0gmX8Onj8/rJM2+9W3XMIJRm2scso5BOdAdHQtYdNQjlFn7rZFQPQxh/cil/+b0M
+FaQuDTINu8OCS5DC6q461E9vDSJn2qwzs3Nx1/rl5fnzTHeLWVZ6LRSHenTgXQrJkyXef5J3+uz
A7xbvLB0T1qCQOQgUw0it0y17JPT9LoT+dsd/9d3eC/asSWHkUzBearX+sbcmJk3+ajUz+O94j6R
r+OjJ9hVW3pp59PKul3blDrFutuk/nXsiYrnj0rnP6N7nUfrg9F9mX0tfmEhEb/1Y2avKuDjCAMx
SfFgYOywq/xTAEaoM+MjZu8MyxF78aMfAjA8vPyn+HhxkNCmlbmJfgjA7N+IqLRwfADmFelV/2pm
j5Plp3ctAjBoNAIMBacGZJQlgLJv12jdzpNG79X5aHdhc7KSOb+KlYrY4kxXzwhMTx9mBcqC3Q3y
xTij+hyWIcKhPix3ljN215FcZlgDyNsxoRasLalr1kVcR2is5UMmeIqDpgTnhuE0lxDG+H04EAiH
AF3So6umrWQ7Z5O6AEHpGEzQEk2fMHcVOAxANQK5GN2maqfHPIrCs7IWsUfC56kWskBu2BXegvnO
UUmoybSvc5BbZzgxbL8rpXFfpCUZcuVI36BzAgCX8jElscftYyRHjlmnbhQbW3SUdKwcEdQK8qmj
Q098a0U8nX7ZEelaL0v4YhHyGom01yUYVvBIzhI8wiQtkAirLs6IQtlST6ES3svExsa91vh6VVwa
IlEWzqu06UTK7BKSN4vIy1pnWrZXRBZtjLTZA7qmb9Ks0NeDyKw1lcF2Y3h9Z3WOzzIoh8ulQZ9W
ZaQ6M4pbXMkAzQbWw1VD55BotE2HmbMjibxcEns1CJdk6LbM+gFnkatbE7Dbq8ljLRJ386wrXNU2
kzVN7rMIFAswWOpLmm/AaSOBqQ3g1SY6PSYBsB2HapMLpO0s4LYgtJOLCd6tlAK+RRWMTlnAcMeC
8ETouKZmXeYWM/50mjbqkN2pydg5hPQA1W2g6w61ciqh7cphS0Aj/N0KDi+iKgMZGRMBgeg1Baw3
E9jetjWqlVXk+xairyHQvi2M3yGCEtuqQ4p8CgAw6NSjBRG4gAw8QAhOIAXjItpEAh28CIiwGZin
OUj8BbpwvsQdYsTcd0giw0oNgXiuPFBIt7YGg2KBUcy0nJ9ALc7V5psmMMYOcjOiQTfkMd7WAnQ8
BRWLqzB3dq+ozjo1AIShyO2fdFtI2DVSxXzCqM8dOCs8FXmcnitm3SCSm7PyDImZ5llKM50DEYl3
r2vQfxZjgwr1nxfjmz772jz/XY0rfuvHYgzLEwU5fj0WO8VhvP3XYoy2ijkeLj/jFeUp9rw/FmMh
uQXFLcP6lHXoXPzox2KM1Y9122DgaIFHMHXl3wioVPvnhgVgKTiiig5sgf9lqZbf1Y545OSa+7g/
LFnJqAm/BclSFEFpRzzqgJ+ryXBaBPFqLoOLuCFhzVCgczXFcEIatLOcgM2hgeBb4LXJUN1HfXJB
7N5Ijm98Lcvp90HmuZHKgaGANOY0qFUy0oQfRDZDpLkEE00yLgzzUW31e6fG92tHjg6SHwavIy0+
qS8S3rAoclXgoFZI7EtMPo1hF4/VXN4OET6zsmsZ4ZkmUbndrpiKL50jfQFIvceGQgUZXwxpdN6V
8WNb2rlLTPGp0YynzAlRYvLFQNtDr8SzQKMAzsrMgBjjw8LHzumqzkaMDuPtrNJpDLvR1/WFpLGE
UGN9xNqbSvb3OhrITM3M87bLbohUohoKjbWR2leE/X6vW+cUGxNRdzW6GTlMunUwjge7Gli8iyfs
4w9BrR7bsnjSdRNEVNqE674YcXZZ+SmsnG3MOJOAtMdMRRBSZTYjJjPN3LEqn0bFuUglss/yuWEi
/qq01XOA1jWDIArfc8KPyOcN6Cuz2MSY7edy9OVmPAuBsQiH0bwML7GePFt5c6Nhygu05T4Pl9yT
Lf5ILpIjN4Y7jkTmqXJCmNVUm5cm7fHImV4y0i08rEGbksTYVd9ASM5l9YseGld6RxSfHac3eqi+
9Ko57OZY/DraBl/X+vtcwmFXRujTDNPvO/xSqIGTDVPBB5jjCH+r/qBGBg7s1MoYXbJiy7wioK/7
ssWwFAPppu4itGMpOpq+4qrlnYpShATIXo+1Vx6CGbftJmirfRzkNWCflOidBPWMMS5XFvPJsTD8
vtYJHFwCm09CdSt3Ey2kpWV8g33UNaxRQizLTTy3XMNcrUKizpZrvJ8ctbDxPQ1+IPfXi62dxWMK
IkjNQGTXQegBPMCg1adPQIHu7YIXgWVW32SFtMmiDFbNKETecrxlnZZWpRRtZUKjPclKi5Usl8zp
5I0ixz0TI8nZdtFIBNRgP+dJfW5PJUnBLRFLiISAlpFWpQL6Woc5mdg1NHYVMzd3Y+7CoP4Ggqxa
yY1CCPJSLaccDfJeL1KmvxSF4S5TSdv00nT8QtBXM2CEbaP4jtMQdEe1E4leZmxovkl4b3FjMcEr
PaZli+Y6TSamp3ZunaDRxrz0aixEWj2FD6gv1m3GLeSaQ6YfENG5dmWAP6tnxFjhNrKc8DqqQWKG
jjFdYm89C8I61taTxTsV31i2eNMrjrN/RXPWr5hOaleQnS1aFHghl2SdCJxnoqn36SjL8UWGaI91
JosUqODWkxz2ZEDC08ep744BdAbslbpRk3GnWuGN3FlZ+6CSm0XHWFtUDH5ybgaPmDcj/UJWm1xy
CTDuq9830/95XYrt8z+/Lq/Losy//v11KX7rx+tSVX/TBGuWDYJhgYNh7/Dn3gX2Na9R5GkoisEr
8Kb68bokhwINMrZ05CUaQRV84I/XJXsXgiP4LGTHvN7Mf8WaVcXW5K9tsNi60PC2sA1jttcQRr97
W7a1reizozlH5Tp37zF/nMBNuKjZvt5ctReYCNflqtvG56wrXrQt/eiMOx2rwmcdBfvdll+UBULr
wvucsGEb+fPPeyiCHBEckvJ6xMJG3WeIEnBRivIi1eWGFQ7biJ6CHBK894yqEQC/cxd0JIcFggpv
GNa3Ls+ugZk5AGpVr+8IW6IT8g2x4K4FLZ8KxnwjaPNminmBjGpBoU815RHhPzYNQajP63pXDyEi
uPioddKOMLsL2HiuItj2vaDcD/NSulZrbwsA+MsoeRZA/G40Sxa75ZQKVj4KsStV6x4cQdE30uJy
TiWFSle6kQRpPxDM/Rr4fogqz9bXmnWTAeYfQ6qDxEiuWsHsb+p2hQV7nwuaP2Gsm1nw/eVKF2gY
9D8K4HAiAIai39tt8L1yxn2sUnCIrABdpAaERXAxEyMwBwKKIj2MxAu0ImegmcvZHYkeWNrmLiaK
ILTQGLDhqVdkR91OxBX0ArddEmCQpvbFLBINFL5JQMRBvFRfW5F5MARpvB5FDkIkEhEKohECkZHQ
2PktG9wjwotHDLCY9YlTmOx6073mK+BBRFkCPwZfTB0Yx1RFvTMRypCLdIZ5QSlsOn5PbMM4RBtZ
5Di0BDpgu9RXAxEPNlEPI2bz9Uj4QxwZpECIPAj2E3e1SIigyLs3FoJhef3gzCVEwm4uCL4Oz0Gz
unA6jXVB4MTY4nZh+rJtA9A9LaEUKuEUskipsK3OORtNlnqVCIsitK7DYN70KfFxeZmfzaUQiGrS
86RX+8UEoJV0X/j/tkWJdkofbHtNldi6UdKdijbJzp0pvzHPS4XaxiHV0eQpZ2UOwGz27Uuu1NvE
ajbmUEerrm9C4uRSAEf1uioRUMopgek08q+VodkkRvqgz8qGuNbQrWxj3yaUL12JmKQo8ss+iWYf
T5Cvd7RL2WGv5wjRKI5Ne5UuzUXlkNOc5GJsPGsbNSz3qaH7mQNEPaWroKfjWRIx8o4aesBg0mU9
2HcEpsIXiK35qQ/L5ktEN500XAe4glkW1pVa0YKEcsRb5VKunPoKcQ/seiCIfqfJPkAAE1lU8JKG
pF4ajow+jnBCubbOrGK6a83mW5f2tVuV5SWbz40UpZdKRXCKnRsrRJBeNVnIQKzBizO58W1UBai6
dL4cZAXLkiAaJKRKT/o6CnRwRJm1rJKBlaGKc4/yxNfMmQhosALT9GgHtEqc+ZYLzWw/kajcpPOi
jjZRKu0KlPOEwq3ChEheKdgmWAJSu8A4bVeI2pYzreq+KHWD0x35kooIZchJVdRixElxna66VMW3
bW1Gsl/yKueC3HUiW3zqsdmNq4G04VgKQjctLHSirRfFzn2eoKBpmwinPRG9uLKhguRm7y4pyFna
PlrnPLWjzkOAHnayhKnN8bRqvkD9sxsbraJuk5u9Oo5cW4TxlJ592wBoHY7JZHttot/IcYiffG7O
l9SiTjKKtQ6GFBsV5MpJcXwlla+NPnhG1svdOeS7ju3DqkV7C5ZrWkm1sYV2AWV1GQBjgICKDdu1
42EV6f3FaBV7zIRwrcBk6qGNpK6Hb2Rve/oJDWWeY/Un0P5fZLXaBTq6nYGmTZpkrIJTATPYLK80
tJqreGnIYQ7dOUy2YoeE8/EQmMtNzXwZg8BloPZnkEwx5BkDsKHZWxbVN81mrZGYXZbt4LHNWFiL
iQYyur1cLL4NqW7l4NWvK/kbmgME4Wr/CIcUfij9xR1GjZNSzG4VhpfKYp87NuywhVxbeHjjmWzi
pStHnGVVmKxhRTo7LTSAnEfTScskP83mk+rYL5q6YAivvNbs1m1jSz4g8oKInO44d9Wps+xbNp/R
KjeMfjXlhrOeEjW7T7Vgxp0xvCRtDwdFvsv6Ypd05XnktFTfsEH6RSWyuXkxQlTEvVIdoomZTLLc
poqKWHNI71iB121hXDZSwF5Bdh4ks/ky1dN+zNl8tH1urQB4rjol2qsA7qLJOIZjuNe7jmVcn3fp
1OjJgWWjWUnIDlhAB+DC8HgLxY8XOd2ohggRGnMK1jL6DpSq9+ahnNBzK18dmKpKg8OD4oX9AKKv
qQGsFGj1i9Wxp3A6RuexxTI5T4UXlfGXMlHhfqpXeopPbih1ZJbtk2GrXoeIG+fmsTUJelBZtxok
8C5UlNtplu7ggfJmJKhhLDSvyqDs2vN4HFLCKZD0Xi8FTbqsT/rLpoPZa2TYVnSR5zzEtbqZkwKS
RK4QLfqfVIXfmU80Xj6qdV8tdiv6Q78qePnVPwte5TdAT4plmGK6AiDlTcGr8iNMX7QBcd+91sI/
Cl6LcAVa+K9e6j+M3D8KXhPeE80mbHmyRvAoraN/4db+he8MnpTlyLaoq3Fui4L8bbPeUkIlyxqj
PKo21gO1m8DpjfNMWDHmHHUKFZSoqZ9p867IC7UimDZ6yB3rDJSLbzsdhJzyYPX1LjGk4yIFaxmL
AoHEVnmexVZ5TOLmbpb1e9upZM9uYcDYEojtOb35Pb+5Q3Kchoh0y8SCrq4R0cvjU8nYxMAPe7Zw
rSrYV0nuGjxHOFqjIKIvTHfILeSOjHmMr4twwCoh6bxYYpeAPhd9sHLbC7+shHF2Eg7aeQZjZzot
Ak/hrx0G+XYQhttkXo/Cgds5OhLSV1cu9lxT+HQr4dithXe3HwBtElQvIhiSJyd27PUsvL59DhIF
LvZuKfRglwlHsJxP67KgYSKjNd4bhjSeBzFhMgGWaZy/yS2JK+BCsg6tIw6yUupWwmSMBln3O7O/
AQ+FeyOtbwWGq6qVES3deK5Pce1rddBTxBe9V0gobUddrldOwzlN6/6iquDUp3MJEX7AttFApC/U
uzwZrpwE5BN0FgNZsrK1NErEOY2/D4p2ERbLYVHzYdXTjAQo3OADYVHsSxGPBXQ7gouJktxZodxc
SQtxLqVwoLdlAve8S1hxVJPl2rxMgxnl6tiOnrqE61rPbX+UyqdahZWoyu1B1ca1XkN2l3OSyeKj
kvV7TWNTw6B9Xw/cM0HfnurY7Fw75dTIQHLWurDwQRqC/7mpa+3CMqLU75xSWtVDUhKLg5K4kjZN
Ip3SqWwvFnzyrgFIfAUC8wr8xwWgMajrMzNtPdeRF7OvwjkEGDbTu5aBB4zQbIS9FLY3E6lm/pAU
F6EePM71MPuZZG9CcGie0cl3el0/JhqkdIVU3LnuTDpf4WUIDEmZkJ2H04Eu4PfGHCv4Uy3nsDV3
tDsUUJLGede3xxiJt0RHw8qW53nK0q2VC7dkdZfSFlkxAtu37GUuCjwOZ0nnPJSpfNUZzXe7mlcN
Cc3VEvphYXpVO8JUkPxGVvdlFh3isjybkvZQlNlpKOAXIXzvN1nQg7oPjBcYVH0CSEjTQWEjE3b1
YliuVXO5COum3Shsz/yQ5qU7aibH1TdV1mxGQtWEaW87LtqpMR5aCfJO3ju3haO4WIz2jeg+5Z2x
GyPNDek48ZbeBkOM8dvoL1ns0LHTQyW3DDAOQ/2gDk5a253bhsYmCMhU2cdXlmKtgjm8Xio8dGbT
a8gXY9AyDYB8PbcKintF8zG8xL7G0B7LRSjY4SxLasTGAveBK/XcOUUFG6BQ4FbmSBbsSbq39OKl
bOTvua0SvF1mdwuZVYZC626qK90ztAh2dRNYLkO4b5iGgnNGMBeEb7NMyPKJrQ0Pg1UrR0JhnjWC
WdbyMj73LVaB3JyuNKaWO60YHnFF+rUu38+xdWFntY8DATfUxPNi662+mWBlFxPQ3nQs/MqeN0NA
SnfVnJw428sEJyxtNayMOjgAkI+92Ey3JSGLFAHGrd0HHkfGxOboNwpAEJxtsGAXHB7rakqmdS2p
FxOPwckqnStjbrdTpserIkPObBG9rVZwHuNSU+lvdvhlLcBGaauvnLj+GtUVVfqM2ps97hpc70vo
PMWQL9pOu0o5J7wHFJIkQTx0mX2i6erLEZjZYEh1twrwHA7LSIbVkGyiGk9rnGQOOegk+/Fxtp2K
/kN4lhnhIUooWCBlDXtdUoo1F3TeGlhDpgIhcA7kNCxjxettivwJo10PQmg3ldMqkLzU1vYRxEMM
Bdaj3C7M9XJizSfdgDo3+VJEDEAcbMxlblZhZPawEHB+OmH7hOktXkkYABrDWtyhrpESsh3FVH3d
G9O5LrfJStLqTU+iopFWByBb2a5SxmPYTVfyXK4xlc1wiqx9WTtbUghH7KNz74+9+pw6hMnDPrgE
5ETHI1u0//QO/2Bofqx7gKHpYwJ5itunX8gftLfyB8omCipbf+3WWe9aiAoNM8os2og/080Z06lw
MkFrvkZSid/6UVGBxnFEqYX+ATiOrPyrYL2fG3eig2iLXiTlnvjQ1zTdt/UUMD7ZToJmAcb0pbYD
F1XCZ1qd9yO9d4fQ3zUpx9hpk25ql6O80bbBbjnvvmgbe9ccMeCcd1uMRGsSW1b4+BHsngEe8aYH
acebcyNvzAviTj7xYdF9fdM0tUWvki8lW0QFO6J3+65XqWdZz2jJUI6Q/fCzY4dvaOn5tfzJF/+5
Ofv344hT/0b7R/qoWU2VhgxhkiAO+Aa4v9b4PgzbN5X86fd271t018+X8O/HeXd+S0mpCMbl+xis
zkpzPlrfPz6AEIT91WX++wHEF33zRew4X7Io4gASqJab6XsdrpgB6apnBr+vJv+oq37vKP3btRHX
7s2hQqUuVMyOylGdLHfQby3nhTyTlSMdnX4gXUNetcNDRbMkPnXMSZX4OYn8MDypJUoVgokh+tV7
E/S7DSog1GmsXbOr9iYn/+SkizzMD0+KOGlv/lKNllBHW5azDiAUEHxdfenheOPvPI6ifqXsjOcX
S1LhkqegT+NPTtWr+vD9VVGg35oyN7SBZfrnP6CwsVrSlJmPgGdxYCnMvs5TmGhAGSq9rlYO4dD9
LoFV3kyta/TjlZKNuDzhX59BVhZobpyRJBEJ0znty02W36u5dgZjuoXJJCXK7aTlcGZTBwJCYOPL
TZJ1g4+7YnamDrWvdLM3dPMmWo6DGa/zEEVIDWLRBFg7OadcPQVgGIP+vg0yAKk3RChfaF1GbIvp
DQXzcwIA2OatLJyYc1J5qXFTVnjgTNqSCy3geFZWvdKfW3K+Ftaz+r6FiTFLTFLHAku8fgl2KZny
zUC6wG1uZG6lYQQsnZtONz0oUiR8YiY14lD39LgmesjOCclJs4cOh1GeL43r4EH24G9/ooB8h0f5
/ZF5e3HYYb+9OxxupUaDOHuMtFVCtU/uLdsnd6SIZ3NyHD9ba361BrC51uAtwysGsPfz8TBaTJaV
aepxZDxRLN8G6RMtrPiAv91tbw7wbg2Qi9gqhlBFFTB4PXIrZtAtbs+PF5rPDvLu6Xcmh/IIrNfR
GfZLfdaZN0xFPj7Erxbltyfq3WM785puGoyyR2FunbLRlU02nAe6g79/l//poepFjJe2LV+6/y0+
+ams5gZJWfd/f/5n+/u/w+fS+9p9/ekfjDzibr7sn5v56rll1v2jvSL+y//qD/8A+N3M1fP/+V9f
v+dx4cVt18RPHcve8zu4n8IL85+nqvvnpvj17/xoMSFBMjHqYLii9kDYyb3850xV/k0h1lMXGCUT
cDdH/9FiQmeEcAkLuvxKEXxbEOmvEiTe6IbBOBSI079pMb1K8v+606mIHJNJGk8RWChLTFd/fpQs
pQrJUl8wabcWARsEMzAkASrjWbXubOzE6vd1ZTBVo0GjS2d5a/ez41mxmjzEqtIHxygoaTDpcVsx
5gQLIa8JieitU6U3zXjCUnFA4RnfSM0IZ585vwXpf2kv7SxKHsnxWy7nYgbojd9ZWYewiFCHsFmO
PVVfIr+r2zb0auHaJ01OyhPARK+yAfCjyVSB0VtU8p603mzj1lcLdhln+SsFPFyYZG7iOkhUMqEA
hTtaKHs81nj0BvoDqESTjZTO9XqsA2VDp1ZZjwI+LqcmiVlD1CtwRGZzWWttzyBlVp1lWmevKPPK
CqRlXeiV1DKIW8yLfm6j0qvU0ryO6faz30UhszYFKF2porS7RhNOsompV9lxYlanbmqLf89hW94v
o+7QxombIjxKjmQF2ykqrV2dKZq8fr01/6cf0s1zefiaP7c/P5T/Pz+jMuvaPz+jfvPc/kq1LX7r
z6fU/g0uBjgd9Ap/MNPePKVg9+F/odbjvxDm3h9PKUnhCCXYl2ivcgmbD/yxbTF+Q+5AT9kA0gb+
BgnBj5Xq9PvjxyL3j4Wi9Rrd+fNjiurBMQ2WEF53yIJ+fkzTnJRnxNTWIZjas7Crh+KiG5mgr5J8
qMinJXh7gUveklr7GmBbOpE8e+VrsG2XRA8TUbd5VM9ehHNmNRKDW4+hl6KQdRWRkFsqmYkmOvlG
onEMmIAc3VnCVF8sxkFxRExgJkHqzq8KwnfHntHvZWdV0XWaxlt1GAgqRF3kxMCrpUE/pEFhw0Qe
yB/LpfBhrrroRCYaCqUom62TUdjolvQxQMNkssaXnvGqbTItCS0yE91x3b6qn+pXJVSv5y3xb+ij
0lelFEmXSPKA4xPC01yMiX429saVEUJyDkhuk5fs5lWAhrjtiQBJNFhR/y3vlnjF8GWtK9q3qIAk
Qt7AwezVL+Y03fXowlcakVDSIHlSTghIGAvkUAXThkGOQqOTwEFFj76ogWZDgk8f1dC4Tm3S85IK
lrYUf2eDe5P3+rOsM+Fp83FyDbu7tDTEzeEEHm3k8xFwV+njrIWgsUBHy0jJvbpGi5Bn9g2PvOqX
6MLcAj2HywRuGwHNL4ah8fIx3mkR+DWD1oZbNLROWtSLa7gEGdEhM1NfVUwf89WiRapb6OoWwCpt
IhsWgTNP6g72p+jIyd/lkszLntGzFBiwFqx2kxfOVxgLCPotlNcOGd+2xMR6ca5hQDGcjFp/CqTv
hoMcVJ52VVAdQlIfoRc0XtUs5hbrGty9oHpBhU+zEBkeuvX8aUSi6A1zcc8t3UG6G6wtJLLU5/a6
BJTdgRcrD52RSOjiglPmdJcGHSdwD8pVUEmS6C1F9PUbA8730HKLRQy1y/s+UUGFhN1ZxxXs2t43
6ijeTAb4JFOuyzXd/l0+zMepNr4oLVjMLr5haJmuYrm9y8PoKtIjUkrlfqOEprQjtkVzh6i5mq3g
Rh7h0NTgKoCIVB6eAKS1cczsoglOfbAAhAiknTZJT00tRZ6sQ32dDWJqFsVhXtvTNA6NdmNbOB7Q
Ki1nZWUdE1QsfsmwBGxSoa3yIevcWh/PjVT5nmUx9gE7Y1MeX5gJHKFYtvZz2Ssb2cnYKNB9VngA
PF1JvjZyNfqz0x2dRr8fJLJhyaoeXCwc5irqtZd8FgqJqmQqWyHRsLYLZ8a1rAkPRVGCwE2HW3Vc
iq2kc3cGItSpzeLnbFaXTW9Z98ZoXKsKV3go0xjsg7qzZRm8k20DMmJrZ+p0AeVc1/2xTo5xaHqm
lF7l2XCA0Sq5Y8QgdSTxN84dSK0FbJWMRLGxGjWvbhBv1oV5g7x+QAspvwSq/oic8EnWjF09auhM
QySmgaQ+66109yoYyfP8Lh87da06iIPmTtnEZv5QzvpeMuWuhElfltLRnnH/nln6ZF5qiV1Z1Hoy
MoSo/qaRpFqqBkofCXlJbxBCIhG3upC7ip3lW6OpDzXjvK0jolkrZMmLCGu1gc16emMS0yWiXIkL
fgpEuKtsYX4pwAvZlZxtZxlpUi/CYHNSYcGBXXc5ORZjZKc+ZRFdlh4aVVJVhKHHMjbhiugpQ3se
FsqnwiBgSoTQ0nK2UC4RTDuIiFpsXg4C3lFzR318kgYeZ6Ul0lYORuMQi5jboa1h5UiIJTW1vhpF
GO6MDGitkI+bxgTlkjTJJpfo3Ji5FfTZqLoAurubydeFp4GxVUTu4jNCL6JxyxLg8mRaBPNWQbKs
DbJ6Q10Tob0NCazk+KYRGJrIMjPfttn2sygumyKpHxvb8ItG2oRjsClJ7rqkA21CSIlpNbfs9xww
aj6SC7QqxhxcmgwnfVr2u5q84QSbid+JCGLi8kJvtGwZoRkBxVHff09rOfGjqtPOkFslK6Na+nVK
sPM2Korldhlzrs04E9QpIpAl6iw3VHOWRfKRtZykCLapcM+MYR+SoRyQpSzFaKltBeV1kC6XDXnL
YWRd2xIZLktL4FskQpn7YT7BH7wpVCLgBTjTrzRmKD1Jsah6uiezzgeGC7q9mWwin2cFkI2tLhNM
nejUkQtdBIvspSIquiIzWuuC84AM6bReTkNDqLSW1LKnElXoxiROOyRP20X+LWsDIRIkZZtwHMPL
yKkuNXteByK6OlwIsZbl8U7p069lKp0yUq7TUCrJVQFunQg5caNXz9livYRozpAxEZPdiMDsPlYL
b8yAVoow7YFU7cDpS19T5MEb6yZYlWRvE48ib5MpCe/qKPPiMXjAFkWbhOfXIrm7ybsHQ0N/HXWH
auBW1rv86f+xd169bSTb2v4rg33fQudwsQ9wmBUtybZk+YagLblzzv3rv6coakaBtrdP64IfsGlg
jDGlZnexatWqtd6wNlRnrgjbbwf/71oYgafCElzFG3yQ6SFLkX+uZMZ6kqbhaVSQjgj/FUNYiyPg
9tDZ5cqq12faEJ1GdXYXNia2WrGxiNYJBqahBKgwuQVKf9ElqhDojlHmM/gyhEepEcX3EqalbYeV
nEkxJcmlFXbbDzb2pqXwOS1BHpUZ77apdBMZ/m2BJarWsOCyRsIlFbvU2ke70hAOqkC6ToayxbcN
DxVfuKwGGD92wncVbRZM8bBixbKV2hDmrLSz6NzJZxm8H9S1lTO/iJSJLhxdFeHtSub2lQzs2O/S
RS7cXzVsYAfhB1tjDGtiELt22ltF4wOEc2y7Dk5D4SVbN+5DEhR3roXLbIbdrAzlQCQxYEHwoeWw
Yghn2t7WLrrQ/1wIz9pMuNdKWX6Z+c5Zj3ffTDPz65oDFg0zQ5kOmN/WwgW3UTmDKG2MrBaCmKXw
yvWFa24y4J+rFbiYCEddVXjreuSduAj5c0n47iZ6cWxhxNtiyIv+JejP1v7QK8Eyxesbk2gVt50+
mSlgHDH19YS7r6Tj84s31jIIGmBoWACn2vBNwxLYbN1v1APPdOEVLK1lj68o34AQBSCl0vZmI26K
U1bOJ1doyfuIyrstHUpFaHWnExvReXuludFKTaPjpgrxsNayq8QUKvXUacx27lMvlFBFTVMZue6k
LE7CjsfGf6dFGWyRRo3UX/V8Q0AqfWmmr1NE8Aar9We2E56krcydhNgG4Ty3HIAsTooUY3UabbMk
lNqFr4O3R9dutm7SL2hFcfKzmxwGnqvMIzX4rBXJx1Y3u0Wp6T/yoLjVfbTjYpIvae2jGWM4x56l
b7Kku+x80G+eRX/P84GjknuVmG1jt2S0WDVISKazmwjZVBn4WMmOxncovj/y89rpJ67jYSaFpF5E
m7SrrIum8qkUW2cKUtAoqQUbBchZ6ehnytCT4aTZN7aWHrQhmIzE/lz6vn5S1fIDkMtkOQQy9dHG
RhuyvszNwSPRGzgcZ6AqJK+l3J3cF20MXdIDGiwjw5+X5pmeR9cqekJJRffTiNN2RdiF9aYtLQzB
p4lRlqu6YSEHKh8IOnoa6qA5S1Rbi3IwkccPlplKxuu2fgVSyj42Cgqwjo3SX5kISbbqQ2wE91SO
MHRR+mnb+xepK18YTr8wlfq7NOSzopCQPZHT27B1jyvPv6us6nOGuRBmJfLcLpbQD4QYEvrm8UWf
q1/9TFnBAycGxu7xAEHqOKijr9zLZ094+VmkfnMPC7NTAsFXHY2E23hokMDMg9POC9NZSSt32scD
UN9eneam8iVr5E0XhFdtm2zCzC6mTYmua+/cRUZ65mvebdxievrf8zsJJG0QSqM/P79P06QqNn9N
07LaA+cSv/t0ihfca40DHCdy5EDpQz6rtcG91qlv0WM08d4QSK+nU7x9BEMQpwxDhQ6N6uKzU7x1
RJ8SqrKgHFCgowz36tT+q1O8Kos6+ItTPKYftoL7B+uRPwLE9qJOHlsDEn1G8yFqUGiEgZSnuFp2
in6S4OcUTAMTRHrg4nzeSWc2vg2zwCDxaANz5gFamihV8Klzq9PQ7j42mKn3a7AVmcfir1t7wK9p
OHH86qZFKaIyUpI++FQ5hr64WWClXJtAO/Njf6AOHKOM265dZ7K2nG5ZaNoPJFRR3y3Bssh+iMIr
CmDzIsT1brDRpQwCe6pvOYGld9eb7HBlpPdzB/33mVxkn3QT/WOEwVRIBFASsgGFq7bCE4Jsv0jW
txG4YRSWAcuU5czw229mHU6CNeqUhmJ9z0kJpzRVvpg5zRuY9RyxwBvkvjWRUvWL6eocqbIB9qK2
8FB2RMkSrUcT1l+T2quy49jV6w1nJ5zSIBRy2O8+yClBxgirOx+HZIBM4TIMu2Mb1e2F0rWwNBqJ
3cXN7l36TbNOSb5kqRFMAJ9oggn3YK7V4QI+xcYnnzmtDR9hSEPF68I12SVt5VotrWKmp2tQbnBi
JmnZOcu2DU8VI2/ubKfBxrROi2qRBuB1dctHjdJKF1GvyeSn3TC3YYYT0qFo1Gxa571sd7MwbgCP
pxw91xGNwIqZPCF/9OaovRWYMCFWncilf7r2i+rKhW65UjnJ3LSCop/KQvQd0hdcithaDILKnxaN
ireWZX4Bax5D11DyS08wkG3BRQY8p3E+h5+swkGoxSYenK23BGYJKnNdDEBVhlhef+tsX4LzbUj5
caLKV9DssU/02uyzjBtJs1xTXf5KnbP8FkvsnbGjqhOsAcjcbZuwqcL1DzIhjiLKBAWqFaV6XvUA
dhFGpQ51RuC/k0toK1JeXxReggnLuuoWFpJ5EBhSZwG2DGxUl13olVot8lieQkWo5rninK7Jlich
2FuqJoM2MxsnQR81VChp2f7Mgk66SGvNgyPhf7S0JFsqIHnOU8e2T8PabW5gCNjHZoqBnSfJ6yUW
hQMm5sWPTsWVL84CaHC9/1//pB2MhBbGzwP5x833gsJyUu3DkIjWy6as/v0vSSGM0xChSGLB8dKo
oz4L48oRFDQYart3nrVM7CNLM5FAVDX+Iil/FsahoSmgZy08meCQ6HC9/ySMo7jxOozTyhF3Z8i6
DkyOT3oexrWgScoh7doPXcTRVa99ZLUbZLMzVnpsddUC4xxyGipSzV0bxKfIWaD6CtIXDXPfF6g6
tAFFCHFFLBGKo3GPvCrwVulUroaNIUKPQwyCGlTOrQA5zCxaf8RG0TxPmsgja9PyRUZR8QIM8jxw
vRvYqfOWdHgB+PUESNiJXig/8Mi8ab2Y2kj4IY+KGTq8K4fKKZZ6MSYEsZZhpwh2cMCbcdbJegkZ
FFFj3TAfAkv/3JrS17CRHqA35TMLUtK0a/uO7kx8jw8Fi07GQFNuaopj8BNaYHSTxkElzNORPaR3
hcp5U3H8BDxX9+mNF6dXqunOzZTMzur1eprX8KlpzdTuuesfm5l2TYZ5rkXrhwHmbJ9cmkrWclIJ
EU03F0MX3MYcWNbq+ruXGJ8ag11IDn70rp7BulGvbAG2tWsywMYtPwPdVSd9XQnNWy9adFXUgRbW
SB5NTj7UmmaVhdInBC1svSOvmIMfsPBe1YcpahrEgHXgzKXKLDn5uqvQQ8E/lpAiw8vyGqFpddap
oI6DXkeq3zfwJEgl7bzIQx+l1rbBfl3B0F4qrtkX0K+WUnlZd+WxISv+rNAqfwE1xljVa6cPbxJX
mG6rJf7bQSmsuKOtLXfUDNNOM6EhdH47TzDvLjHx7jDz9qoinGpxWVnn1boqna+FMfj3cZRaEtLT
kOFQH0RBvjSVDxa2stNycGrsLHtwjnqbnseD6n+2W/umqPyO/B7HDb+Lp0bDWbXVcTyVspoDcG9/
cpKWsooBYHkNapW6yKpQlM9SvQYWSJkKIVvofk2buNexHudwDdXkQymO8jJjqZXNeef16SdmABLG
uoURYh51l0kPJcSu2+wT2cG3kmrGqRWqDQbp3kOmeEhb6T0yKo5yIeHVVU1kQH2xxMnWArixKup1
sVILM/qYmzn6IqmVfApVGPiZ4nvTRs8+pTYsx8pEPVXAu4DPrjoTMzLs/siwhBxMlfYfWiEQI2k4
r8RCNMbw1fa0EkIyvb82T6qe7H6dTXOvvbF7PZtqQn4mRSR85uqcqNROl44lyWm/hkHbcqLO1zPf
rpJll6Xh91AzylVUt+ROuX0Stl63Yuuz5zhwCO8AoFJUxSCytUIoB38U+9xu+otSbPaO2PaxNmBl
ilSgE0lBJdIDySZRKGFBTUKRPPz3YLE9WAjd0l/tR8lfExr4m+Le39cgFL/9tCcp+pGiiT4eeBPN
UIxnexIdfltGQEeXsWqSty5NT0cLg3cczPsQXRIN/udtfO2IDU4IMRkmnGsAiX+yJymvJBRREqEd
jGu3BTRKqEhtjx7PAFpOZ0hw8zTvQgohKxlNXOGc0mvHZtPnX8lFoZRWeVXQnekly4IxMLDtrNu8
DDhxhMHcwbtWvnB9qpZ+rfqNTBouN1dda6MSXiu6UgAHpj9eqzTdmwCuCXRweZjrg2Jgs6Nho0fd
wlLy4diNQBNflr3fOMrSrioEnYyKslsioUY1Gdwh+BRTlPlMXA1UyBRy/9FDxAAqQgC8LcsizG2r
qFzhjoYuEFiCm0RpqOr1QdXcZDHS5RONunA/1RMiElhimGwhJa5LLWyyOy3OgzvJyOADOgrtM6WJ
1kRBxbUnkR345xR97XoaA2Jzp7YPps9JVdzK5Xgaa0F9LktWfGGZSXMd06ifU8VX9alAA60AoiOg
EOX2VxULugHumJMCYC5qE11u20elPUAo9VoCsT1Mhyr2VyhVsdkObN0ezckymfZybmBCUFMAJgbo
Wh2mx3ajVUuDTUkqZ34nNXeVT4ydhw20WD1Qai8BROWtB3M+qPAQKK612jA4K+iP/FifFe7SImm4
KosGQIWTlFcOUI5FEIFJmUSl7n2Khd67VmbtZbpFZiSS28hzt5QpT7pb9Ia3RXLYAtQRRqUK26KO
YO5yRsO/MJH9aCVrFHzg19ImOM7xi+tOYsvX2weztd2HoujMZenjFR/5Xpqj8IImdSmVyHVIhQVW
3C+/gHLMig85MXNqPoFu/wtsUMCE/Tx+naXlX/+buA/RQ0mgeo1b4lf/Dl5gkMiZdR1I2yt0g2If
Obpuc0LVTFExeZZQ60fk0uThCDegSrcFPjyhG9QtPAnABAV/yzb+DJRNweZFVYRyCBUg4qZlYRJB
CeZlOh3YSBS0CbC0Op4PhoX5w1LPb58NzA5R8Rw1rNrAtt58imbAmFXQYYfU9wptl6+hPxiDEVxU
aeBHs9SWwWTCz7Kna2zU54FWFtO0V5Uzy7UTyvZeMI2G9WlDifcatv1V5NtQTT3/DKmTeiYrEsEg
pVaamn09xdTruMUptW4gqjTOKquVM0gpV2WvnudDetoV2geQVSdygEBD3LjuJJBzjrU9yfy6NvqJ
rzr3Such1xIiUxZUqEcA3P4B9QfOf4JC2oQMzKFcw+8je0CXDYCEedJKAxLXbWfNKrHcArHwunpg
DYZVQgmmcm9KsTjR2tG+qrFUclWHBk8T9LeVukao1KtzAi4WQiGWCwodQ5t4vHIdsdDxoWLRNxqW
NH3Zd0tLxIPOpHAxqbRMs28GNTdnEZ5Qy0KCSbVUkN4b8ik2p7KVT2sjRoOIBj7kQztXpXOuDwMZ
X88Qud3TFHdXO9X9GToUQFMF5qwgjq6gzYcnNSpH9iWfV2pf4bFb5anap006c3vtOrUKo7v0FJgw
6FU5p05hWicNUgN37JL6bWN5Lqy/sP1oKH5kHmNraxRTjnHtsLK9Zg0JsC2dz2kKn8gExDUHFKHP
1KzzphHaCdPcRfe+oa7CEay25hUDf0Z7r9yUnosPEmXhvrPh0Of+saTGypxtEMwCXmzXQ1Nj891j
EJsqzrXbG8oE7A1tht7xFmlG1aILdUpWqArn/i3KAc0Z318zM3N/IDkEhoMxvcz+2vkn5oAblUWR
ZIkbhTJNHJiSJXZC2ATl5dLUmlWrw9D3OrW8Ii1V5rYUn/tJdE6/Ee31wr/SU4NyV40guxmtUj8J
Z64mX5ZO+xEnrOaz23T2jxSfrTIIZ2bbmT9Sv54ZMP7Dda58kqV64ZoV9mppOHekGI0BNBk6lASw
tLkvy+oBPeyHPuhvctxKCq05QT1iQRSZWPqw1DuqUHYz0xwUHg31bBDZQ9F8k436PI+lRdQqc62g
MV/33xNAC276fS3XCrpakbbsLM7HodHcGab/LRpMfW6WWKJWDWAMqR3O1FiF5K6eU9GctXV4l/H1
wY2KZrjNzNeNuXBVmP3ycNetSxSZ1mDS5XyigXeYKGUiQ4ZVgpnSezOytkue8dqocT3p/MGdYShA
y7JBy8jTYdZjHHhVRWTfbY49iNoxmQEhRHlHFr6mhW7H/anjmXMZzxUVT6MOpISdafBB01sJmcWQ
1mGtuldJnp1Z/H+D22NcN1ee459EKiWpNVAh1+0mah/in0BBDQ2vNJ26hXwRSuHXNFS+ZmF84pch
bEI8EGvlamgVeJ0AGzChwpEYgbS8Px0sa4UcP2oRoBVyvHNIMWZOgQ4CfHyEHNsTkpIec6MkOQF0
cx/30OskTIpnvRslmGZp4TJ3MqS6FOl66KV88evwCyDubfgFCAdcDi4K79qvgrzXK3HZmxG9nDxU
503k9EShPpzFwGHOqlhrZ1YD+CD14uM4Gx4geZRXeR7Kn+zBjiZp112jbnYmd+tZ6Fi3clctc8/8
kSBBOcsyLFXcABQOil2LdGBOR0jmpWujnGJnCPglb9SZZVcrWoTfgE7VU6ySb1TLy+eNUiFmJaM0
ESGHkIPyPlayEK8HjFiUoFiqenMZqemyjK37Poo/1lZwUtM9H8roJK/VMytLEXpRnWXV9rSJetBw
nWdMS7gR5pp+k6cHS5eew6yUy2u9r5Up5foT2XNY1wBSz9aVgi9v0X3GT1CfOGaNQluvftD9IaHN
RL2888PzJhsuvDI4DltjabSCixjlx+skpOxvC6anjQsiyDbDzc4il36Blagf/KilxR6v2NyKCXc5
sLmV1KKLD8haXOuW404aakkzM5Hw0cuQHyqKS58jO9LnTjIpoELrPZ1Jt/M3DpAkn+LApGOC2sWw
CMNcADWWSobplK7coUEyizUTAre+aolDWpnep451Juf0VrHnvF9jMjXJqAObddlRrY2VYykTsaw6
8ylOq3K0kOW+gX6O/GysKtOg7MO57rkftMFQZgkolImeBfYKrEd9k8K5PkXAojiPgCQe/3qqvi7u
ieaMLhRyEazSOO69yhOCoWi7oonBTCCJpwUnhVpPfv0J4tT3LBXhmhrHNLS0KIIhL7nNuZ7XD1sq
lY06SNJ5cJZcuhfSIj/Nb9olxnUr88xmXU6/q+3EOFHOk6/tb7wcfvfZIk16dk7knEYhyXHdi8gM
8Gj74Nf+ys+uixYacoGxuglPNpj/5oHfGnO8emIx6M8+tc7CKtM1nljusUpRVUH4Tz6yJX9xdbIf
z0kwsLENjEu146YGodp0YFGiBNc3WfXTaVIMX1LJOkM+F05U7CEG1CrfbE+3ZrEcfDbtuJ3hd3Jq
RfqduQ67EyVCm5WpnKTzerCSuZ1JWPNmjY28bN8f152lfUuToFroA+ogvu9/h05SzHPZ9GaE/35W
oXAwbWrnIw6bw5Jg/JlmgXocu9ql11f36Bmt2BE/lUWxMMu2BCUSrDR4uPMAdV9o6wkyWEMtT3NQ
Q7OiNcDh+d216iVAdVGlyTXXxG68P2XF/chLAA9l5h8XurTqW/1TNwS3mI+fGBUt7SIkXfTXWjQN
Kh9QTG0ch0OAmA7o3H6tzjRIjexuISFevm1kCrN+EOO72y2TAt+59cDykTHAc9G/ouKbBkgiZUNg
z4pofZ6B6HMNa6WkKJXYbvcRXD0pJPpfdQVwVdMwERusaimhUzRR6nRjuvl5IcdXOXD/ouoqalIn
dDSlSWNoKwuaFnU45XPSU6hcAzfjeHyRmWzQoGSPi0J/sCkNTtfCSdTQl26mn1nt7wT5t8Zy/7RZ
n9aXMGk0aelCbng524Dc20lo69J5NjMmyZk6zRaUEJVT6dZayHP58wdpenbbzOEONRv+E130Z/Lk
xF+sL4RS0W8W3MuN7/FmNFl0CTSTs9Rr7fZebmNdUQLvwpMvM6Thffm2+ENO5DagPP+MV33loYhR
gvaQG0jzB7dYOf3Vrxfw3mewZAflcH0ra/JyQBGsHCTZz9m8pcscFbLCIOd8DBL/H5zhd7e4l0H0
d39fvHtJllx9SsG2+C84SP/RDz11nPZf6OeUpOcne5AIzOUXBYHtPW35UL+6RLThlut76E6adaQa
ugk1wYFJyYu5EqWJu3tbUtBFNhXaa5T0nO1r+4HPxuhno/DrB3zL1np7nZ8/gWgOvq5v8G9/PBL8
zrOhQKyHlFSlbPv4pIzty6EAGYI4NKuWDh+fdXiDoL6ub/8n0+HlINjMB5qlJkzK7Yt85+UgOEeq
Sg2I5X+ggyDDWRs5E2whMkBL0tjNBL7v14OAbQKMO2E2c5Az4Y0g1p/PBOtIoxOBLsJuKrweBNry
IlvFx5D94SAHQQixjpsJunKkO1s9dvNxOdDneTETVPmI+iHzZMcLPbyYoI0PjLiRWCwInebV3pjA
TNAd8UdDW+JxDznI+SCQG+Pmg4ZLgEn5W4UpvX0xw17PB96UiZ/AGHmxnR7kUIiCzMihoOgPgBIw
5OvAQANUQdMFUWbyE/E60DEwHr+cR9rl33nYb5KnF7ulLgMyAnpE0/bxSV/vlihoO7oswKKHOhFk
bnnkRABphcIh1PPHMRDf9+s1YQlfi0e1jsNdE6JMMXIotlKQTAhb3a7+fdk0OF/LBln8OFgHujSE
yd7IoXCOHCAOzIrdueHN0pBZGsJuZReKDnDnHB0fNA2/GRmhfKji2xdXfLE0CJW0OWGEW4caJOX3
2DNVGa0p0unHQRAh9PkRkyCJJBW4soNNJIXCzbjlIHYKm3ajLlwMXj49SCKB1iFtOOiQIGC3I8dA
ObIAFlgq1kbb15uQoKOxq2sWZboDjYvy6BOFJooIpqrAqf3JapCP8MphveiPA354cXF38h+RN4k0
WiUtgkjzejWoDA+CgUAzDnQKAG4Zuw7kI6hH7H27JEFMqpchgSnA2zqyiAc6CMb4dYDGo62CNeJ8
vXdr5GTNOQt+9u4Uf4DrYHx+gMwMYE/Qouyyr6cAgVKl+vI4PId6fNht2SNiASUWCxAWlKCn88Pr
oVCPTIpxYFofJ93hTQTR0R23NVKGR++Uc6S8G4TXZ2pyJKBqBASHd/iswxsEbXxIoAAPIk9Rn+oG
bw6S1JmEmoFysFuj/rhrjVgOmilmAiaQyq6ksGcmEC+ASDqHmh+Inua45UC2rCB6hVD27vD4ZiYg
KwyzVzdR/hSvQw2PghcwbihIlWi9GeRKP8sXITnblmnjQHGgkUEZX2t0jjgXABNlP9y+9hwhsWFV
IAke6qJQxycLYiZwbrJAkG5fXPFlzqBxfIJYogmQ0kHuEbtz3ZjwSMEEIT3z7wblm/BIcr3l1EPt
F69DjQz6+JyB+YBOAUfJXZB8MxTKkcl2SoZ9sItifGQwj+D/W7AYduGRIPhyUTAI4OqgWx3qgVJ9
XK1jFgU9eVPFexK5iu1rzyDISMvSpjzYmTB+owS54CDLyXL4ySAIKwLRjbEPdSbsah5jZoJJ014W
SdFPTtXAefB3o22/O8Ef3jlCGV9wZhAor6m6vus/vs4eBaaJ95gph7lRil1+dN4oWKg6ReWnYzWP
+jIwshwYI4qtB5osKI8n3XGrgVIrpUTO1dvXm4xJPqKqAIt3d4I/wNUwPm0U5DwVRh96ftvX681B
McA04CfHietpkA4yeRS2MiPPUug3cXAGzf+Ebnu7JnRkmoQsyIEuCuHXMm4QOFsDWwOfof3sQInr
t63ARRfF+cOcCeMjg0EuoEJ5BtP0NOlfRkdK8CwHRVEPdSbIj3F7THikC0OxjYzoJzBHoZ8GOJhB
ONRT1Bul9z+HOZqi/Ez8A+n8+HoVE0gWoDTzZ1fGOLw9whh/igLwagF7Ziq8enqmAG9YCi3qAw0G
bww5/nwKGIAwtstgB9N4nSYwBRCMAuK5O6od3hTYRakxwcDGqtYSKK3dyeF1msBMABlPEqH+vU4O
cnPQR1efNf2ILED0Wn4eEkzHFsqSuxr9gS6NXZtk3KwQFSRkaXaF19dLQ2B3hAaOfLgtmfHlFftI
1xDohAXzmCy8WRpbKKyJbsbj2fXw4oM+PmMSmiG4oSBP9DgIpB8vMybig4xBtiaU9g4yMuyS+jHL
YYvvRJfkqUO571CNago76aFul9r45UCvmk61rhIkt683ywEXdYfqi+McNgbeGF9pArAG2B+pLQDO
4sXUf7EotuU29kzUHA90UYiMb9yBEkSbyI7wuf/JILBHKBRZDKj0BzoIb3Th/jyHBMXJRIDzsAuP
rxcFSF/QTnBmD/U8KWgcIyeCRqWJZAHBhJ+sBmqSBogmbHsPdCK8Edj6v0wEYAsqUhG74vObkECf
gl2SM9VjNvEHQ/Ef5BV/c4+xDIjut9Rk/6F8ZpD42x944u2+vcAzzu2WefziJ4V74uO1H5m54v//
56WZ4ha09OzdJxDT9pN2v797xLcf/uLDnp7r6R9X/kOxKb57/faNfnejwrXu3//634i/7jevGcOP
NfZ/7uat8+Pfi+HXV8/85OH1xcW+9/Rv4sH+rxePN/dp8XSh4/t//4sSrtDHZ86MvvNJXVX7bpy8
bvS1p5to0/CVlE/XenbvBMbx10d/u3zzlTIw7OjvcPHf+gtsuecjvtjZQ/TXBWLv+8afouvoR5hH
f83SgsnzdK1n40/+N/r6v7RQHDs4y+gh2WOiKlDno298Vcff0ui+errUP+MiKB6jL48W1UPhb6Kn
Sz27/Hss2WOkkPdc+j1W7C+Ma8d+n6d+4u4JBKLPO3rAzzbhnjUkKrXvcOmyfNgzDwX+f/zFfyvV
OXbUzzf3BOCnW302EclHRt/++abw9w3NeyxRce0s3RfdBT9z/K0/JPfp9736zqLL8Q7XL74/3D9d
6J9xF9C38RdHJ+3703WeXfs99tTzdJ/mtVAUeYfbTqoH1B+fLvXszt9jpV5ssj0TXXQvR9/5xUOz
eZs7oqj9Hrvoh2KDWu/TXT4blPdYopfR5vvDntxRdApGD8slUoH7kjtBGx598Wuf1LH07/eMjPYe
K/S3tiNjQ+/HjdCRT/y9vibvsVQfP+A3QvXv8RQz/8Hdk3EIxvbor1k8xIIV8N0vv+/7jPdYvuIz
TtJNXu/brUQl9F2e4qz2y78+fMPSft9zvMdiFs9xvqke9l3/PdYz1682f002xbfNvpxBtNTeY6T4
jGm0/xPeZ2GLp5gW9fB0u//EVEHMGf8IHo5Ee7YaAcoZf3FqGHsH/z124I9IAvvYRD/d57OBeZe1
nEabfdmDaAqOHxgSk3jfqL/L+q02iV9Gm7p8utNnQ/MuS1eUWfbswwL/P3poPj14m31DIxhY4y9O
jo+w4dOV/hkXoZsz/uo1kWDPFi8w0O9wcQpE8b66nIA9j778DVeo961V0VEaffW7NNoT5wXIZ/yl
6297FpIgqf3m0vvKsn+TUN8Wa5/UHff92statPiJ79HDpvif/wcAAP//</cx:binary>
              </cx:geoCache>
            </cx:geography>
          </cx:layoutPr>
          <cx:valueColors>
            <cx:minColor>
              <a:srgbClr val="FF0000"/>
            </cx:minColor>
            <cx:midColor>
              <a:srgbClr val="FFFF00"/>
            </cx:midColor>
            <cx:maxColor>
              <a:srgbClr val="00B050"/>
            </cx:maxColor>
          </cx:valueColors>
          <cx:valueColorPositions count="3">
            <cx:midPosition>
              <cx:number val="186783"/>
            </cx:midPosition>
          </cx:valueColorPositions>
        </cx:series>
      </cx:plotAreaRegion>
    </cx:plotArea>
    <cx:legend pos="t" align="ctr" overlay="0"/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'ALL CO - FILTER'!$A$2:$B$59</cx:f>
        <cx:nf>'ALL CO - FILTER'!$A$1:$B$1</cx:nf>
        <cx:lvl ptCount="58" name=" POPULATION ">
          <cx:pt idx="0"> 1,515 </cx:pt>
          <cx:pt idx="1"> 2,916 </cx:pt>
          <cx:pt idx="2"> 8,651 </cx:pt>
          <cx:pt idx="3"> 13,219 </cx:pt>
          <cx:pt idx="4"> 15,889 </cx:pt>
          <cx:pt idx="5"> 17,130 </cx:pt>
          <cx:pt idx="6"> 18,829 </cx:pt>
          <cx:pt idx="7"> 19,650 </cx:pt>
          <cx:pt idx="8"> 21,811 </cx:pt>
          <cx:pt idx="9"> 27,462 </cx:pt>
          <cx:pt idx="10"> 28,657 </cx:pt>
          <cx:pt idx="11"> 31,873 </cx:pt>
          <cx:pt idx="12"> 40,577 </cx:pt>
          <cx:pt idx="13"> 44,049 </cx:pt>
          <cx:pt idx="14"> 45,674 </cx:pt>
          <cx:pt idx="15"> 54,993 </cx:pt>
          <cx:pt idx="16"> 64,753 </cx:pt>
          <cx:pt idx="17"> 65,484 </cx:pt>
          <cx:pt idx="18"> 68,024 </cx:pt>
          <cx:pt idx="19"> 81,705 </cx:pt>
          <cx:pt idx="20"> 91,145 </cx:pt>
          <cx:pt idx="21"> 99,101 </cx:pt>
          <cx:pt idx="22"> 102,322 </cx:pt>
          <cx:pt idx="23"> 136,132 </cx:pt>
          <cx:pt idx="24"> 137,384 </cx:pt>
          <cx:pt idx="25"> 152,515 </cx:pt>
          <cx:pt idx="26"> 157,243 </cx:pt>
          <cx:pt idx="27"> 179,578 </cx:pt>
          <cx:pt idx="28"> 181,852 </cx:pt>
          <cx:pt idx="29"> 191,713 </cx:pt>
          <cx:pt idx="30"> 213,605 </cx:pt>
          <cx:pt idx="31"> 217,141 </cx:pt>
          <cx:pt idx="32"> 260,485 </cx:pt>
          <cx:pt idx="33"> 268,571 </cx:pt>
          <cx:pt idx="34"> 281,712 </cx:pt>
          <cx:pt idx="35"> 282,290 </cx:pt>
          <cx:pt idx="36"> 406,608 </cx:pt>
          <cx:pt idx="37"> 437,609 </cx:pt>
          <cx:pt idx="38"> 445,213 </cx:pt>
          <cx:pt idx="39"> 450,995 </cx:pt>
          <cx:pt idx="40"> 473,446 </cx:pt>
          <cx:pt idx="41"> 488,436 </cx:pt>
          <cx:pt idx="42"> 552,063 </cx:pt>
          <cx:pt idx="43"> 754,250 </cx:pt>
          <cx:pt idx="44"> 779,445 </cx:pt>
          <cx:pt idx="45"> 842,009 </cx:pt>
          <cx:pt idx="46"> 851,036 </cx:pt>
          <cx:pt idx="47"> 906,883 </cx:pt>
          <cx:pt idx="48"> 1,008,280 </cx:pt>
          <cx:pt idx="49"> 1,162,648 </cx:pt>
          <cx:pt idx="50"> 1,579,211 </cx:pt>
          <cx:pt idx="51"> 1,663,823 </cx:pt>
          <cx:pt idx="52"> 1,916,831 </cx:pt>
          <cx:pt idx="53"> 2,180,563 </cx:pt>
          <cx:pt idx="54"> 2,429,487 </cx:pt>
          <cx:pt idx="55"> 3,175,227 </cx:pt>
          <cx:pt idx="56"> 3,289,701 </cx:pt>
          <cx:pt idx="57"> 9,936,690 </cx:pt>
        </cx:lvl>
        <cx:lvl ptCount="58" name="COUNTY">
          <cx:pt idx="0">ALPINE COUNTY</cx:pt>
          <cx:pt idx="1">SIERRA COUNTY</cx:pt>
          <cx:pt idx="2">MODOC COUNTY</cx:pt>
          <cx:pt idx="3">MONO COUNTY</cx:pt>
          <cx:pt idx="4">TRINITY COUNTY</cx:pt>
          <cx:pt idx="5">MARIPOSA COUNTY</cx:pt>
          <cx:pt idx="6">INYO COUNTY</cx:pt>
          <cx:pt idx="7">PLUMAS COUNTY</cx:pt>
          <cx:pt idx="8">COLUSA COUNTY</cx:pt>
          <cx:pt idx="9">DEL NORTE COUNTY</cx:pt>
          <cx:pt idx="10">GLENN COUNTY</cx:pt>
          <cx:pt idx="11">LASSEN COUNTY</cx:pt>
          <cx:pt idx="12">AMADOR COUNTY</cx:pt>
          <cx:pt idx="13">SISKIYOU COUNTY</cx:pt>
          <cx:pt idx="14">CALAVERAS COUNTY</cx:pt>
          <cx:pt idx="15">TUOLOMNE COUNTY</cx:pt>
          <cx:pt idx="16">SAN BENITO COUNTY</cx:pt>
          <cx:pt idx="17">TEHAMA COUNTY</cx:pt>
          <cx:pt idx="18">LAKE COUNTY, CA</cx:pt>
          <cx:pt idx="19">YUBA COUNTY</cx:pt>
          <cx:pt idx="20">MENDOCINO COUNTY</cx:pt>
          <cx:pt idx="21">SUTTER COUNTY</cx:pt>
          <cx:pt idx="22">NEVADA COUNTY</cx:pt>
          <cx:pt idx="23">HUMBOLDT COUNTY</cx:pt>
          <cx:pt idx="24">NAPA COUNTY</cx:pt>
          <cx:pt idx="25">KINGS COUNTY</cx:pt>
          <cx:pt idx="26">MADERA COUNTY</cx:pt>
          <cx:pt idx="27">IMPERIAL COUNTY</cx:pt>
          <cx:pt idx="28">SHASTA COUNTY</cx:pt>
          <cx:pt idx="29">EL DORADO COUNTY</cx:pt>
          <cx:pt idx="30">BUTTE COUNTY</cx:pt>
          <cx:pt idx="31">YOLO COUNTY</cx:pt>
          <cx:pt idx="32">MARIN COUNTY</cx:pt>
          <cx:pt idx="33">SANTA CRUZ COUNTY</cx:pt>
          <cx:pt idx="34">SAN LUIS OBISPO COUNTY</cx:pt>
          <cx:pt idx="35">MERCED COUNTY</cx:pt>
          <cx:pt idx="36">PLACER COUNTY</cx:pt>
          <cx:pt idx="37">MONTEREY COUNTY</cx:pt>
          <cx:pt idx="38">SANTA BARBARA COUNTY</cx:pt>
          <cx:pt idx="39">SOLANO COUNTY</cx:pt>
          <cx:pt idx="40">TULARE COUNTY</cx:pt>
          <cx:pt idx="41">SONOMA COUNTY</cx:pt>
          <cx:pt idx="42">STANISLAUS COUNTY</cx:pt>
          <cx:pt idx="43">SAN MATEO COUNTY</cx:pt>
          <cx:pt idx="44">SAN JOAQUIN COUNTY</cx:pt>
          <cx:pt idx="45">VENTURA COUNTY</cx:pt>
          <cx:pt idx="46">SAN FRANCISCO COUNTY</cx:pt>
          <cx:pt idx="47">KERN COUNTY</cx:pt>
          <cx:pt idx="48">FRESNO COUNTY</cx:pt>
          <cx:pt idx="49">CONTRA COSTA COUNTY</cx:pt>
          <cx:pt idx="50">SACRAMENTO COUNTY</cx:pt>
          <cx:pt idx="51">ALAMEDA COUNTY</cx:pt>
          <cx:pt idx="52">SANTA CLARA COUNTY</cx:pt>
          <cx:pt idx="53">SAN BERNARDINO COUNTY</cx:pt>
          <cx:pt idx="54">RIVERSIDE COUNTY</cx:pt>
          <cx:pt idx="55">ORANGE COUNTY</cx:pt>
          <cx:pt idx="56">SAN DIEGO COUNTY</cx:pt>
          <cx:pt idx="57">LOS ANGELES COUNTY</cx:pt>
        </cx:lvl>
      </cx:strDim>
      <cx:numDim type="colorVal">
        <cx:f>'ALL CO - FILTER'!$D$2:$D$59</cx:f>
        <cx:nf>'ALL CO - FILTER'!$D$1</cx:nf>
        <cx:lvl ptCount="58" formatCode="_(* #,##0_);_(* \(#,##0\);_(* &quot;-&quot;??_);_(@_)" name=" ANNUAL ">
          <cx:pt idx="0">47700</cx:pt>
          <cx:pt idx="1">41984.760000000002</cx:pt>
          <cx:pt idx="2">24000</cx:pt>
          <cx:pt idx="3">57504</cx:pt>
          <cx:pt idx="4">47165.279999999999</cx:pt>
          <cx:pt idx="5">57793.559999999998</cx:pt>
          <cx:pt idx="6">77940</cx:pt>
          <cx:pt idx="7">83926.319999999992</cx:pt>
          <cx:pt idx="8">74268</cx:pt>
          <cx:pt idx="9">51510.240000000005</cx:pt>
          <cx:pt idx="10">44424.479999999996</cx:pt>
          <cx:pt idx="11">38211.959999999999</cx:pt>
          <cx:pt idx="12">67014</cx:pt>
          <cx:pt idx="13">44526.479999999996</cx:pt>
          <cx:pt idx="14">83532.839999999997</cx:pt>
          <cx:pt idx="15">56202</cx:pt>
          <cx:pt idx="16">94510.559999999998</cx:pt>
          <cx:pt idx="17">12540</cx:pt>
          <cx:pt idx="18">63708</cx:pt>
          <cx:pt idx="19">62724</cx:pt>
          <cx:pt idx="20">95302.319999999992</cx:pt>
          <cx:pt idx="21">34471.199999999997</cx:pt>
          <cx:pt idx="22">79672.200000000012</cx:pt>
          <cx:pt idx="23">99933.959999999992</cx:pt>
          <cx:pt idx="24">112299.24000000001</cx:pt>
          <cx:pt idx="25">88236</cx:pt>
          <cx:pt idx="26">95243.639999999999</cx:pt>
          <cx:pt idx="27">63809.520000000004</cx:pt>
          <cx:pt idx="28">53508</cx:pt>
          <cx:pt idx="29">82903.919999999998</cx:pt>
          <cx:pt idx="30">62826.959999999999</cx:pt>
          <cx:pt idx="31">107307.12</cx:pt>
          <cx:pt idx="32">141791.16</cx:pt>
          <cx:pt idx="33">143328</cx:pt>
          <cx:pt idx="34">97697.639999999999</cx:pt>
          <cx:pt idx="35">125296.08</cx:pt>
          <cx:pt idx="36">94182.360000000001</cx:pt>
          <cx:pt idx="37">162780</cx:pt>
          <cx:pt idx="38">112452</cx:pt>
          <cx:pt idx="39">150253.79999999999</cx:pt>
          <cx:pt idx="40">136941.95999999999</cx:pt>
          <cx:pt idx="41">174295.44</cx:pt>
          <cx:pt idx="42">107640</cx:pt>
          <cx:pt idx="43">173551.91999999998</cx:pt>
          <cx:pt idx="44">144733.32000000001</cx:pt>
          <cx:pt idx="45">166935.23999999999</cx:pt>
          <cx:pt idx="46">163878</cx:pt>
          <cx:pt idx="47">52494.600000000006</cx:pt>
          <cx:pt idx="48">143078.04000000001</cx:pt>
          <cx:pt idx="49">155011.32000000001</cx:pt>
          <cx:pt idx="50">178878.95999999999</cx:pt>
          <cx:pt idx="51">190776</cx:pt>
          <cx:pt idx="52">190783.44</cx:pt>
          <cx:pt idx="53">229880.03999999998</cx:pt>
          <cx:pt idx="54">190788</cx:pt>
          <cx:pt idx="55">185906.76000000001</cx:pt>
          <cx:pt idx="56">214631.16</cx:pt>
          <cx:pt idx="57">232398.96000000002</cx:pt>
        </cx:lvl>
      </cx:numDim>
    </cx:data>
  </cx:chartData>
  <cx:chart>
    <cx:plotArea>
      <cx:plotAreaRegion>
        <cx:series layoutId="regionMap" uniqueId="{8BB8F940-4D67-4AEC-A99A-F29C54EE44A1}">
          <cx:tx>
            <cx:txData>
              <cx:f>'ALL CO - FILTER'!$D$1</cx:f>
              <cx:v> ANNUAL </cx:v>
            </cx:txData>
          </cx:tx>
          <cx:dataId val="0"/>
          <cx:layoutPr>
            <cx:regionLabelLayout val="showAll"/>
            <cx:geography projectionType="mercator" viewedRegionType="state" cultureLanguage="en-US" cultureRegion="US" attribution="Powered by Bing">
              <cx:geoCache provider="{E9337A44-BEBE-4D9F-B70C-5C5E7DAFC167}">
                <cx:binary>1F1pc9s40v4rrnxeeoiDBLG1s1XmIVm2LDmS7cTzhaXYCu8bPH/925ScxKKcjDYevVVSpjyJxQZA
PGzg6QPN/zw1/34K16v8rInCuPj3U/PnB1eI9N9//FE8uetoVZxH3lOeFMlXcf6URH8kX796T+s/
nvNV7cXOH1hG9I8nd5WLdfPhv/+B1px1Mk2eVsJL4o/lOm8X66IMRfGL79786mz1HHmx6RUi954E
/vPD8mJ2d3FmLO7/OjPm97O7xw9n61h4or1r0/WfH3Yv/3D2x7DVvRGchTBIUT6DMFHPOaOIykjl
m4/24SxMYuflawlhfC5jTZNlrn7rdraKQHK5isXqzMjL7sxIyli0375+c1SbMa2en/N1UcANbv7/
Zhs7d/PnB+Piw/587Pf81I+gn3EHJv/PD/exJ9bPZ0uxEuviw5lXJJsh5q2R9Dd9v9zM0h+7mP33
P4NfwLwNfvMK1uEk/91Xe3dxMb2dzKwjIKqdq5woKlLo24gifs7goyiMfoNsi+hFmHrx+vfRHMgf
gORA4gRRXE6sxQKU8x/XS36uqDLRsEblzYcM9VI+hy9lTdWUzfdoF8ult85zUM/f1sxd+QOwHPR4
ilheXiz7hfafxpLK56BrKtEI22KJh1jic6IhWdPwcI11V0W/yP42irvyh6C4K3GCKN7dz6fzm6Os
rOyca5hTSvkWR9C53b1SBhwxQhoGbd1u0duV9a5MwjJ6z9q618IBWO7JnCCaN3NzbhxBJdE5gMgV
/o32gOINoVQohi0UDaC8SZ6Tp9/XyF3xA0DcFThJBGfzfx5Aop1jYDCw/W1JDmcDAIHlYOCtnMl8
Vxdvkjh5D36vpA+C79X1J4je9OL6G0f911lPxv85y4Ofy5QgwIf8dFfkSEGqxga74nQVvIOl7kgf
gODO9SeI4GT2eAz9U881GStYZi9WBmjZzgKKtHPEuapqGliUr/fCSdy+Q/92pA9Ab+f6E0Tv2lrM
jrB6KueEESorVH2bycDqKSMNNj8M6+pr9K7Xefz7q+eO9AHo7Vx/gujdXCwmt/PlEWwKws6pRjFT
NPxTBLlKmYZhgd18dnG8WeVemhTvsC32WjgAzz2ZE8QUTMTZZDm9uF8eQS/ZuUplBt6bn+2J6FyW
MSWEDVZVcHXFXhGuyuL3tfONNg7A9A2pE0T1bjGZTe4e/3lIwfhnsIoqTHlxsA6JKjhYOazEiKgD
F85d7oEbs/19PIcNHADmUOQEkbyd3t9cHEM3+TknKlMwAV7Tf/aAlAFIDWxKouyutbdg+6/eoZcD
+QNgHEicIIrGfHp/lH0TzEKZY1C2rdtUfsMXJ8saUTkdoGiAC+c9++VA/gAUBxIniCJErs5Gi4uZ
MVkaxzBC2DmDyBQDG2OrkkMjBNZWCnE6RSMDJwAEr85G+Sp+8oqnd1gjbzdzALRvC54gwrOL22Ow
W/DucIYpwmjLbveiH/gca/22qYH+vrZPZqv0HZx2R/oAGHeuP0H0TGt6Npsv7r65eL7N5Zsh3P8t
sEzROVMoYxjMyM1nb7uksBJTwlQ8gNBch2ezBMLqv8989ps4AMx9oRNEdDy1ZsdwGEA4EgNJ5X2E
asfPA0ss4hoCm2UA4zhcx+9wFeyKHwDfrsAJQrdN89AvFvDfMdZU2u+Fmsr4C38dbpbg81G5RihY
IluN/bYavM730Ff5l9W7Asub5I1hMwfgu803GQqeIM7Ti+XSOoKOgqVJIelD4y8eIXlv05TBuwC7
JjwDu9BOV0WxfoeuDuQPAHMgcYIo9tRWt8BncAxeC851BSsIE+UnvBbClzKWVUQHoZGeV+prcBu8
k9QO2jgA0Td6PkFUL24uzPnin/cCQbiSUKZCJh3kXO3un+AfYhhDEGybVDBwAl1Eq+ck/30mNJA/
AMiBxAmCeHl/o8+n5t0/D2PvzNNA6+g+DaLnSEVEhpystzbPyzL6koTP4veB3GvhACj3ZE4QzOVk
eT15nN8fAUywUAj4BrBKfrLK4nMVXPGKrA5yQJZeEXhtUv4+mnstHIDmnswJovlgze7uj8Ru+2xI
IhO2BXOYx9zng3CCZFUeRE4ewH1QvofRDhs4AMqhyAkiuby/u7OOsVPyc4g6Ywyun7eBxOhcBW4E
SXhD7lMKsX7HVrnclT8AxoHECaJoXEwvHqzFUeIlfQKICjiyn2W9gjmi9b74IYk1VuGqWufvCZns
N3EAnPtCJ4jonXUJJPYIu6V8jpiqyso3vRy6D8ARBFCCRYK29ueAyN6t3VX0DtfsQP4AOAcSJ4jl
471+BCQJrLDgKABn3s8UE50rkHSnQcr6rp/gsfzyDgR3pA/Ab+f6E0Rv6yFYzC4W5uQoKbBgcgDj
QRp5SRYZ+nsQA8pDZc7eCH7pkMe1yp+9V9mp2zDKm67/n57eAmfDXjsHQLt1FuxJniDId/fTi8UR
widwLg9g7ZfSn5w12PBZCHwiZaCkd2W4yt8ROxnIH4DmQOIEUbyxZnDM4Dha2q+2wGQZewllwr64
6wAiEAdjKiF9QsnrUObNOoajBu/S0P0mDoBzX+gEEYXAJjjywJn3zzMh8OUxzFVIBHpxG+wxIfAS
cY6oBif4+s+ACVnhmZnk4Nb7fffBfhMH4LovdIK4zqyHC/M4pAirmIED4SUvaLiZgtkpI0gK2jM7
Z+tq9fwOWjSQPwDIgcQJogiaORsfY9ckoHmgeJr6s7PPDCIr4GpXh0o5h2Qg5x275kD+ABQHEieI
4vVkNj5GoiVQH3AaYEp/Ev3qA9XwHXiIBjvmNdRleEee5a74ARDuCvwzCO7WJHhVqQFiDyqHEzeM
vV2pgZFzDkcaOYPHe/P5f5yc2eN+lYZjTM6gHMNxCzRAKBA8Y0fgD1ByQ4XQLiSFb5Pb9hihfA4h
BzjegQaG283qGdxiv08bBvIHPOEDiX/mEf9/RXFyc2stJhfTI+CIYbPBmgKHGLc4DikDUqCGgwKO
Fgj89p8BD5xE6Tr3VuHv47nXwgGI7smcIKa9Z2V6P1mezfXJ8vYYFF+B9FKsAt+D9OIX6HaNNliM
AVSE8EBFe8/GtPSKs/kXr0jfQfF/1tABEP9M9ASR1vso0xFUF9IZIbumPwC53SuH0UJg+wocjgR8
B0qr90Gi39fYXfEDsNwVOEEEe129ml98vJ8cIeUNTkFyOFlFMWQ2bj7DJRhwxByYJOdvV8kBbb1K
VlnpvSP7rVe3YSMHIPuW2Ani+wjVVo6goFDEisHRctDQobsMsjYYZQiybXbdZY9J+I7ldkf6APR2
rj9B2PqTyUdSSEZBJeUX59jeworPFQhZQBbyIA2jPxr8DiXcFT8AwF2BU0TQWhiWeQTVY+dEVrn6
vbTKHoSQZ6xB8BCxbWmygR7erPMnqL1n/G7NqoH8IVDu9niCWC4vjMUFBCGOkkysQfUxqAgIVPa7
X2CXy/a1kPo/wIdeuO7rMMRy9ZRDwcf4fSnFe20cgOsbPZ8gtqOFtTxK+Fft0xfBvkQ/P8/BNAX+
oMFJ1hEU4XxP3HcgfwCSA4kTRPF2emEcJd1NO4caVb3P+iXO+waDhRo74GLAW+0d2Ju34erpPUlv
A/kDsBxInCCWN/MZpC5aRyj2AFF7lQFxJfJLas0baKqKCok16uC0HFQlg+TF9TuqPey1cACWezIn
iOZyPr04yvraV5gDvezR/LYv7u6bUBmZcii/OsxfXCbh6j3r60D+ABwHEieJ4mx+jLRFCNZTwlU4
TP4zjQQvLgKVBHf7rj25hDqB70lYHMgfhOJOj6eIIjh7bi7urGN4BDYFrxiD6io/obGQf4o1yLWh
A4Okd7TcQCHwd3gH9ps4BM69fk8QUQP2yk0Q7CiVkUE7+zJzHOpZ/cQPC6fLwXJRGBq4CwzYLzeh
sHfVR36zlQOgfVPuBNGF7P8b6yjpNJBnIVM4DPftbBUEo4ebJ4YQP1R/2F11L0KwNd+TTjNs4AA0
hyInCCR42fvK5ZCLCj//6frl4GUncHoVjqi+nG3c8wih8z4TFZKjBpYmrJt9+XJISIWfv+sQequR
A1B9S+wEkV1M4HzOcmIeIwoGGSOarBDyUgS0D1DvKCkkkBM4vQN5NgOrc+HB+ZzCe35HJGy/iQMw
3Rc6QUT7iJg5scbHIEkbMssUSEvYhxLBGwjgsMALfdpddnuCY3pr550cabeJAwDd7/cEAZ3Ol2d9
PuPUOkY2HD2HM1eYaN+y4faQBTsVCoJCSGxr4QzY7zQpzi4gtTFcvyMz7q1GDkD3LbETwPfXQ9y5
b7R9Q9FPj878r29jghM7kHagQomet30OfeojAlsWDnBtCfOuGsMJRu9rksfe6tvv3zjOs31Z1d67
mF7L7tzj9hZ/PSnHecPSIFHs1SuWvr/SylyJlbV5GdbB3357c9NA9OXsxRsT9p2iTp7//AC5XkSR
kfwK2b6hnZMb3+oufANhV24N73T58wO8WYtAERd4x48KNdA4BEWhm3r98hXUaoLS9wr0BEcqWX8y
JIaKaO6fH6CsGlXBqd8fdYfChwgD4yqScvMVpA3CiSEKYTnY0OEa/v21ZLdJ2DpJ/H3WXv59FpfR
beLFovjzA7STbq/qRwtOLXiJCdC93qDmvV0NDCB9Wi36DFuYhH+Jsq0zlij1bSlfOb7ht4ukGL+a
lDe6IH3M91UncBdQU4yBE60vq6pujzK97gRJOfH9oEhvSc19udCpUgSB7hIck1tXzrPKzBK1CT52
iadqM9d12efcYTj4CLSmNVw5avAVVlOjaJJJ5jZTzw4tlXhW56FWLztitG14ayuSGSbSpC34pZQl
SyGnjt66yOoytmi84tJus0h3o2YEdXWQqdDsSkrruaQFX8I2WEm2bZZpOvFD/3Nb+cjgkTRJSDbW
cDhhbpHpqMm/5iUbp6FXm2FG2djLaGlIEQp1odSXWZUGhsYK1XRUeSLz2NcJSq+yJl6HBXd1u6F6
2kZrO5UTXYtSoSdyo+lZkY/SsJzagtWmFudEz2sc6CmTvzRFfEWoFJmIxncVcq5sjO/zxg117IlP
QdQWhtvWT4VKr1qax6PMT29it6lNnjFiKp6tGHaSLyEin+uMJsJyWnITOXFuiIJ8DGvuGF1VfpZ8
Mupq1liQyxrpGhZffZaFhubhRGdZchsn9JrVObVSmnl6GGT+pSo3jp4K4hiNX8aWl+JUR5UW6DTt
PqEomRAAUU9KaaHUUqxHOLyrI57qXAsepSynOq7TCUfCn4WiRoYrBVeF5KW6jDKqI82ZOuKJ+MmI
l6rhRTU2aJMVBg/jT3ZXUcPOtNhMHHSVa2VuioqNO6Y8pV5T63WbX5eMPmlF5Jqa733VIlYZDtU6
MxP8zsnUr9SrDTnz1l6m1AYq/EsX566JGs1InOi2wsUX5PuykVMh6SSIJ6EXRCatxMjTVNcoiV8Z
tBC1RSWZG0pc3pZcuq+csjCkUExc4uYWou7SaURmJswpjdgmVkjz3KocZnUJ4Mc1f4lJZQSVW+kN
rz4FcqfqXqt+9X3+l4KCRHdrTEakCWxdst3gJo7C3HB8LzVgNbl32mwZUyW9cgMyd0LGTDdxa3hE
m78qP4Snp85KS6thPhjrHgPVvlMr2dcrP15TVKujKpfvAye8L7wY642keWbliJuISV+FpD1KWkt1
NXANiEwWmdnYCe8s1qkJtgRpg0mK4Zm3appn9mUKs8E7jrI7xak73VYDeMp5GNwHkDsyUbrGv1VJ
fZdl+FLq0nVUxBMvSEM9TNJnJLJM6MxzrFJo3iioxXWZe/4nSoUZqnZoFOpDzK1m3LqtP42SVPck
aZGXPo/02g8zz7SjPDGrWruWWJOYOU8TowgVRe/g+XVIOm4SckMLJTJYLo0lVhgp6KZO3HRWJOyz
qylrT24yHVbMTKcdGkVhalRuew08bSU15XUtvKtIKR+dkvr9SrPIY2T5KVokiExqJC3alpmq5Dzg
QH0sNMVMkHzNa+cWSvbftpF70xVi1JWBYfP2uaykUHeZbwaFCKzIlowgwzorcqH7mjLK02rGWGLl
WRDqpOtM11NqPeFNCl9Lui1J81bkD5HHA8vGBewx7ghnzSepWCslPImVykaE+iwy7LgOI53b8IJL
wy9bSbLkqmUPzKmacZbl2PCdBhuKlop0FhDyOUqotGy6zGJV7MhG6MO6pQcJTVs9UjoyFm2SG1rI
PF0j0UOQFaNc1J/rOnwoMulRjnLyUS6V7ha2uWyUh9kqw2ji5uS5sbV51rUzHnLHjCPN05WgQ6aX
VZoh+aE3irqI39FIa2+cyF16jvPFx7lk1EEZXuddy6w0EgTuR24NKtzHGAOKtXvneYlvciJdlVXx
uURJt9QkEo1sqSj0FManVx7sOAYPYA0opVA1izLt5pLQpDvVJ63Ztry2nDxRYtDy4pPNi9KkgkWX
oM2amYXCpGpVXVZI1GMb54lBoqQd17HsGlWYct0RgQfK7imXdcjRZRFUt0ogFgV1jUxFY7+ilZ5I
9pOXEF/vVHSXKsnnHDVLR8nVCafl54TXiU6dzp79erMFyjDcavvSf/0+izXIzxrs52pYppDynJW3
iVZbKpr72p0Ko1bkUvfpp1/3tcsd+m0dwREsRBD4biG23b9n8vW2XhRJI3Bd1LeabdnBQ9aOXOnh
fV30Q3hFT+owC8O6DOvbFBSzlZjuVn/RdPkbncBJTojmwoEx3HOt150UbhA0flzXtyS/y5JpI82k
avLrLvZhgal61QXUtHndhSgTzUG0qW+ptoyyURcJC7hHzFZ++zc97XOt3Z76kbyasdCtlEgVcDNZ
2+koVg0XX5XRTV1ZVXTVRZ3+6xvrB/6DP26fAQ5vCKJQkolwpX8L0OvuhOM3XS5QfRtmn5FodKbe
Oe51G33edPPC/F9I5Ja3PiVpm3uO+/JG3e///O9dEsF/m3e1/vhl/0LeH/8ar5O+imkxvKjv5/tV
P44T9Yz++8tfB3bC9q2+PzEifvnlzy2M14aCAg6aV1O9Z1y8ttO2dueGsG+ktqYF2CZbQwL+8mI2
wN9erAT5fzEKEDgTXqGqyAqH8i7wSi4VguIE0q4HGiE6kqRZWTazuCbcqmrbTXVYylhgBKyuPqqS
0l75TRUHliwH4lEktLoPaAE7acHj7NO/zsCyOKQN7maBp5M6TK6VLIts/YCWJJGr80pOm7GTutV9
Qpt4khRKc5tJGN0JLZM8vWq4O3Iy93nbaj/I54bTy4Kn91EY2YH5xhBRIo9S0dDpoPGSerAneIpm
SrmS60h46dizy2VlwwMbyeGTEyXTTY82iWee6pqZa/oKjueRzKUrm7Z/eZKWjt08rCbfRlFrWjOP
/baZc6Gpo1dPyouyvDbq+gOSQ/ygIAicIQQjESy8Pof6tVbSuE0D7pbVDGcxmjlBF9t6yRJgr00l
Eq5XNS0fWZXCVOWRJjIj8/PA0e2uYNSARKb4mQshz6ENtzRxGKL7TpE0NG5VxV6jVkLNqJ/AN/tp
oqpxLNLQZuG7oVzpv+wnTJJmFohMXUZV3iITyB0MJ24Uydd/3VsiZBzqCWOumdikXSi4dTv9J/2i
xql0pWHsrou1epppKXsKEzZT2tLjuirHXwXw52tUdarRCsfDRiCK0mhYwcZKwb1Al8HKUk2tAjsv
aAKhV66Dc313FhxMojGYuAYW9KmjuXLpCieebsaIotIfx7lkG2VZaNO8btAsdelauF16zZtqnqhp
c4NRGF+SUhIjDVfqTR6kllzn5S3zXGpwWgeXmzvJNTu8sTX7uQpq71Ju4kXCSnTHIuBpCBeVZftp
de1psRh/v7ccGIPeUmFJcVZPJK6JRP9xk20bOJbaIPuauPUtcE3NLOyK3JcN13R4tbh77VpKLDnw
IjZNWqpdSi5j2oJh5eTe3zy9/VtU955eyK+CCsdw6gNKbcKqtvP0eszVVN6KmdJ0nBvUd+g9CXNf
GQnWJopetQ3yTY/Zmh7FGFhppZFu/PL8VIl4biWfymblpg7RReTCMxhligtWhpzb84rQqyiifmGC
o5U/MDm/VjMfC4umRJ3nno398QbW78MgpYAnOvVlXE8C3w4aWKZEaTVywPUMNsXYkBMGquSXeXP7
ahghPFLIlNUS451hVAVVlzyT4HHfDKGuqvSxdGxgxr5Hi27QvdO1YlQpWdgYhevDSkw8yRuXmVeo
elqo2qKqSnL5iyFVoQqmYZTxa1lgt9Tzfo5c1V8GXCKhWWhZ/kgb5I5f5ipqpFqvqKcuW1yjO5uq
oJKtEnFLKKl7E6Bk3lblFUu9wJDdyr3Zjr2lNpnLJSvbzepKv8/f9gZK1xvxipaWI5hzV4GdoaRd
eyV1FJ65/o7i1P9LJPWzRp1i7PEMXxciHYV2IM9/3GGsVljP/HHe5MrSV8NgsZ373FY+O6GorjY3
W6VVfO00ssUDW7uS+h+13+mxJ9d3QZI7en/3Sb/6Nv06HAaONw7dFOkMR8lsMxeZYucmvCYY6VKi
hfNKsU2JNu40KBJ3yvu/ZYiBg6mfIcJAN3h3q7lq9NA6ilmxqDb3J8trOwHOBmUReFp36bsiesBi
lillNiUkXHqRWl/9+FFxr7lqW98zfr077G8OkGgqw5lWiMpDsAgPaDtrJaeW0rCYxcLmD4kD3ked
BhgerDQum9u6yfkytVH4udeCv7s6agW681GurN64uiGKsvBt7F0HrdwFepC7lmrHVpVi5SZwo/aj
J2KLuNKYC/BZZfLDoBHlS+B0ybUWgFcMV750mbulrW9arKii3jTwlI6/tZph91pkuX+FY2VWCipP
h63/eh53zR9FhkgM5KswAqUNwZWByYBpK+ACo2nhxLNY69AMBW45i4vc8DTb3dzHjwtkLBVXfqDc
xGqkWIpbe2bZqvzh1+PZZf7b8QAVhzRiMMo4OI13l80U1uMuy91kpqUyXWV1kodjW2gt1oPUteSs
DDuDyK2WGD5R6mizg78pBFGA3NNF13qmEkKo8UUqwk1nOTbB3Ua/f4iS1vHmElpnImh1ScKKJUWi
LSyVl8l1GDrVnQB3TBHF3rcBbJpqOkXxdNgM282T9qM9s5CQu9sgyhGdtSIAVyPp+DKDDUqXaWFu
uuCy0MFBIy/YgrTceRBEjiZyTYCIsS9+Vuqh8KQHcLtVup3b6Tix5dgqeMtuki4C5ytmnV7Itnrz
azw2+9QP26gHBPYuKOVAofQlmMlDQCDj1HOdOPJmLAuUVeSXyioIe1SULiosn4SxXjRxRIBhlFqu
Z0HC1iLkxaTmLZ3G4FNDBkptPzR8Fkf3JE8xMakjN1/zlCRW5XU+MRSe0PxSIWpXbtjIIb3mYdR2
Iw6mm/6q60BR24kLT+1L1xLwnshQBIIF7kfXVRF8hfo64b1flF2lC+SBUyvRpKTQiWTDlrZR4e+3
nnhl/ZG5HfiAB/cvEPxSSvz8riaSUI3NcNQkjUPd5njiM8LWbeoALYVx+A+V6hZrr4tsanaFB77/
us5dw6+lYOLwroAtIi3AXYyVFRIcFv6QVp+2gytKFz9pmo10taLgj6mdGm3Xtu+jBPP2Lxa67vVm
pI2GcuBmTmY4aiBbjCmVVQBZnhKgXeCWKvHIV7OF52HHrGTX2twJaYH6FSm63fwIKF+jWLAJ8WCz
alEXmLXcOddNFwvYxfMRLnMwGhA8fizu6lFdUljWsvoq0/LICJsWR7oM4YVRkbNwJjM7A3Lus088
SlzDda9aZLszitRy+0OEWmlGwvgxE05aa7qtBM2NVIfGZkpihJsrxFJiSEX5VRSyO5NyWRg2BJvM
0vPQdDNJaRt0l44aFtd2Etd6SkX8Nz6q/mDKDsHrl83ewIQ3kEAcC85/7q5UwIiUWFFs6QaVdrTy
clE4OpICEVOdtG3sXNWuF3xxNJ5OwSvpjlQw8jwDo4p9FazrEqN1HWbQxK/WXk7YcwW0hF31D96g
6cZVnUnudMUki3Pu5npHWu9p24fquN3MIz3K7+qoplLxrCn5Z8+Nws8ZBQU3JFHSVq8LSWXjAHE7
smhAJp7f+P6Y24p7VWuom/lJnvYGWT5NZCUzZa8bocDOVR2Os0sTJ0ZLCATREYRUMIS4UhkoZtN5
mRX5BM8zt8APtHYgerR7461mCLvBMKFK/bEfV+1KwN4rHxt1rtUmdtvnAGn+mkTIxH5Sr7KAISMP
qDp3JV+eBLVUjQVm9sJvpUb3+murwmiIBC7sMpj1t9Jg1f/LTzRwEGutOw/ctr3NwijQcyUE+hOr
dEWRzXSeLmgGbvEwL7jVVh0zcNbe+mlUT7ugKyEK9/pOW5zRS7fTKqPL5PhSUuRs9Oq+qRqHM0cB
28vOH6ugSechSfMHyj7muGg+aYUibmRk/XoVp2zvaSWUwO7el+OBKKnCenPllUdNzTVPzl1Bbnya
pTbXzKjo4k9ZawvJUmDXyZtM/ui2gXZLOkWMnABrVo7icYHzdCw3aWNULZYXaahE4B8La+dT0gbB
JMZtCTEHuVmWKKxGCe+jRY0bO7oniF/rtl/EszqVinkmdcRyiA1WaEwbJzJw5UaXUdQ1DymmQtbD
kmUzYWd3AkcSMYEiOxBg9MLwWq41f6qICsKPYFrgWec0FTfUzMm5KWl5C3GUFiJjqIbgaec3T2mR
iWUpS8zV60iwkV1k5YRC2PHOJmEZjLPIJbBnowR96T2aT6Hs+j1zDlaBY8sW0kp6GSRxOkEZD5+9
KlWBVZIoWHrcbpheZdS5yu28NDrsp+MSu/a85CgwtcazaJ1nI4QaVFkhZAo7RlU7WmZUcJEVFSSH
8Cyfu7bkyDB0EUwKLQQTvYC4us6CVvlU2Lh7TOrM/qvkvoRHhRp1K01NcquQG78bBTnEEyKIRHzB
RVh/LZw0VWAcAlzjsYMrZ9QIPzHsxof+bbXgI4gPdgvKnRqizVVUMd0vfF8ymF0zHWLmsHtSEdoG
EVIcjXM1sBxatvLHmiBqekUuh7oPj4wYIYej264De9r0gXebDWHNVA26LrQ/lnUmokhvvbCN82fX
djHcRFFLDYtcnee5EiRPuI18QXKoIVGWqTwTgYiC5op7WTeueCnsSZR7EDv1cZgsZSaRid8SUhol
QGDrbSbzRu/cSNPM2LbBBSTCoM4sNajBBMtDgey5m8kqSy6DltWu2TYhF1O1EASeotpOUFEbJbh/
Rqrk+hvzmaiOAR4UDRZtEhTRKA69nOthVlFuW03lqYZkQ+qLordAtKiRFHYUGS4va3tUhyyMLJiJ
OBgpsRN1htYpwEtjWOhKI3JzIBNV0TrFbeFJUWQljqd9hUQY8CxqtZvC2iYnWIw9qpXaTJFsx76K
CRNM8cFnVECo6bKAmktgZqSOyyLLLqouG8kVnJMccYh7lpeRh93MAF9R6BmsUdpwnHuZJxnwkm38
SUojsMEhkRLivaKSM4hpKF2u6Y2MBL0kORehFbhCXXSlIGTkSwlG127tFizWmYtdMbbzKo2XhfDI
le90OBiVaV7EViJCp7M0BP4MQ/PbtL7pl03bkkBVctNGqLzKwVYKTaDXTmmyuAI8PVYA+YmB5HXr
MIDTL6YGA4hMYBpuNkGyRy8djwWqgYMgI6aXeLbZlXag6FKdp/zWt2ufGj0B6fQo9TvpWrZDOgJG
6SgwXM5SC4HLLJm4HqodK0/rNIcFyY9NxD0eGxrstdrYdooK0g0837XyuqyBZXpVoOEZsDevg4Bg
RSVy51RywmeuU3quSbGo50oZA891ClBMSecRgdmyPRfFjx04uNyrrI3CZlTUSudd/x9rV9bdJrJu
fxFrMQ+vDBpteUrsJC+1knZCAUVBDUAVv/5uSTltd9LnnL533RfH3ZZlhKBqj588XesPYQvgFhkC
CTj1cPVuJm6SoFLx2uDgJ6/Fy3ZpOBQNaW8arxGfs8Z6A15XArwY2T58Mmk37edkqUmVdvCucp4S
PFHEhhaRDzl7p9WMQfigdOR98LSDRyyxo7BbehbZh9nv22YnjQ+Rhye18u8aJ8meuSvOl2fbCrVN
mKLq3kBDw2UoFrw5dOE4skFZXAeAL9lzkLq4vntv6SAeeBnyKlplxL9v5dR1j37Ks3BvwnaZbrXR
Z8WVWgPr0IlNNSw9/vQwrEDVxu/1unW75Pzqz4e+YIXCcY29dwojjlcxiQjninZDt8LmhKxSjKzu
mgcOvEhyOYFr1PgZFlRfc3onvNBKngcjdfF+L9JMt71DR5U37iTMxsAaC7A/C/+8bOBGKgK5jne8
CzuINt4sn4yWumy0joMipVEnCmPr+OvCAxxF1CT20fN6qo415Lz2GHez5o8oY8UHxV3vJLJafA5d
PxY5DWnjH7B3ZNOR0KGeSysTseRrYoPt6OOsFm4i7B8d66J7Myl32AnXzt3LEve12sE073/YNTsv
Io1gtIT2nQZVA+1Xbca4z176xGc3SPqMsPx9934NVg3+tzSnTk7BbeCSL6sMl7FsVibACKYgummX
mdNCts5cV8znuF2iTI9rPk6QWIuQD5743mN9tgd8QCLuFGexMy88ThOo6pr7qlinUSylSXtlimhQ
7VC6yGOEN+jDNC4cfogp7ZL0TcldbtdKug7zXiUSaAYeMG7TfbP4uAZN79G1AKgDah3xXi2F02Xx
Zh3mWd8am7CndkYQCRmjHZQGte67lDNadK4H0VCIzFFIQg29LTXV9jT0XoablagTDUy0ZZ3bL0Xs
8QWbJpdywZ3KiLMdCdduAd0LKiVCS1h4WJvVjx7yIoeamXMoZ+09WS6tXkTuI9yChTgTLyMu1KGi
eiai4tbRSxkpb/0hPEO3fWAIz9k4JexDk7RDkFOhiKxkFDf90U1p5uZ9nenmoclc78Eoh6xbOQnV
VM064aJvfN0G96Zja3Tq45GxXIyzG9+GHg1NYYGP1PkwcBksKW/qXK44u3mqFKs8ExhZzsxP5XZN
Be6mDqApKS2xrioIFFPxskQWqhWVuHixd2bPMo7TMlNh9mIzb4h3FqdBY9Oc06NY1mQ3+WPWbtKe
Qkg1SINYGTl+HjOPwXaAnF4uUa3D25CwdH4URGWysrXmfTVCrhAbcGqL1Fqgu+EmkSMN7n3jsnhP
DII1eWOMU992Emk0QEuCdYnwftK3jBG8Jpl19UbRtKPlYlx3b0WItcXGMXTvkNDk9oz+3zBq5C+e
MIjEdBDARA4ra3Ld3QWxTo2s3Y2ep6m4QNYUhKrI9BxtrLP88OJlvf23sDVoJ3VyaxzP32FXiWWs
oHjb/oJfCR9g4Sz9/RuI9er0BjWF7nVaz9tKxJefYDaKNXsc52z3DtBGgQq3wkvXjzBE6PMF1TYC
7jnWju41wSIrchlO65pfUC6jUfoZdgirLkhXBxG1ORnGYLtg5+jxKdy22f9fMO/i+e1dPNS2uuBe
ThzvkJkkPF7AL4JstOT1IG9+QcB6GX4Il/AtkoLTB8hD6gh8mRwvcLiW42nxXOb9Con7iMzHKfSd
05+QGMv6/LGZYTMwHwOnO58j4NelNVZRrb78HUiO4RsdZjfwkvyClHksAi83chTv4LLpXXp0RID9
64yZ64SAj0xBk6n8DTnHjVrcwhpqHy/wOV3a7zHV6eM7CC1aCCG5YUl7N6di6so3HO1ns/8S9CtZ
iguYloBy+yTQ8wP0aShGV1hd23YEAlO4G3/F1iwW3m3U9uumtwZByLnJcAmGr1z0IAFeX64hXaOt
AEMR+TvgPdWxnxYMO8vtBX3PAAPfO9KzL28IvF6C1uVFHEyTl2x/AvHA6jQSu5//eNf/workM6fE
h+D4XdGsda+30RyFhOyYK4HUt8EI5NPspoSM+GduEI8z+5W5jrNCib6g9qETVLtbZh0i9xfsThFS
i0o1zM5Q9KtFlsgdm9MbigdyYc+xgafkpmMGw+dXOP9ztXbHoQyDpv6WadtL5PbOwL5Wg59tIFoF
0It+h/eRDX1TZgZa1l3jcUQzC9VEqnoH9L1AR/rh/AFO7cPvaB9zT3uCICAE6Y+xY2UPcT/QQZV0
pjHlhQQMacwAGh3TzD/eM4G5PoPvDGvGIw7C3P8TTuD4yRlo2RYaSJhysIR/zA98bNzB+kmA9STj
IXMb3lQJ0b13h2BowlXBCEnUpsUe+ZgS4WVPYCrDdByHxdQP73mExyKgMhrPgJjYfg3w3NlbvJKJ
oE+o2dEoM49ZMAcPvxEKJg1v7mueyId/wCpYgLD2Xg3WipumjVeQkCbxEFIMJpO+sDZ2Rizbeic9
vbJN3QupADh/5Rd8CCJZRtiQqsWDv/k3/CKVcHf3msWAfjWZgEn/AddwfUIr6zerKiYgsHhbuxIu
0k/GETfLyVmzXj/8R8JRd0a9tn0iDu/5hvL4ZknNWRH0Vo8W3kKzUPwkHU47zePOW5EnP16ZR+q4
ij/Nyjcv9Zyxu+msxv0/sQ8tVnrnU9/cXBmIabLxcx1q8/gPGYiEx35czfkiae2K43rjIpkrs8rt
k1DevSMkfEVYWreWDUivBt6JTQuoc8brKS1IGuJ5MrfDiSY9B3W2BgGSIuy7yal+IytZvKTk2HdN
dvM7Y+EzKFkxuj4gx4W3NHCVvgoQtL64khdfe1ifxdiBIM29xt5OOo5zf6XuQZcOS0m4xbEMl+cS
SoTBhgcdbMRVqKFqeODcXugNXNx6yjVV9R9XjpMBt3wAiNZYDSmClLJjZ5T5t2znSugaK5ptSBpQ
sX9MfMC4sWSEzuLE5U/6o3l9pjw9NI3Cj4mz+50JRa0Ur8rnuBve0yEQPCgqBol1Ufzv+VDkQOOp
IiLgAumY6Rw24DmkNKjqv/OjiKP/AKKovIrEOioMCyARewpeRN4xgwUxCi3Y9D+gSWLxRrUNIXMq
hBVCDXHoXzwpXWqZQ1BvT67Q5DeeJOIxuCHuPLzO1AdefseVAo+P4DgrtVkBHD+4uzaOsBT+bxnT
MjOX3cg+ap+Sc4a9WGoj22oCFVtKkUHv3aDCMGWHmcxa500KgbtgQZTI/D17UkqobqPOd95/oFBg
hfWLHQfhFpwSfnxPpNxmsNMt7V0PcURQKDHZ5q6bwvAVpC4LC6ElmQoRtPW/p1ADAt33ItDTvqNq
UT8plAxY84fbx7DNkrbKYmPlS53hr6FrMciDTSn4y69cqoWBU28oH6OvMh1xgzpqVF/fs6pRJDAI
BG+sLK7cakAhWOQMXZRuf2FYnV2arBoQdKmS0GNxgRiYDw78xrWc1c2GE2Xd5sq3DONYIrARhn6J
6J+HZJVp0/w/Ui/jT4kuV7cNh79Qr5qf371amlrd/y316tsB17HDuR9v/wv3aig8HhhAQULgLXPP
O75nYK0LOH6Hxk+w/+c0zB2MDXbAP2CJzRKMn60CBKxnEuyvfMwsQ93mMm3VKxO4/cv/EzXD7uo6
uXQci5D85aubdXA44lhI8cwDV4vn33+6cNN9k/j02iy3l4e//9X3D3//BO+/vz5GOyZa86ypFfAz
M7PYXL/KyJ8gdmZ03Xqzt0IxrW+cgBzXWPQxouvr+HxhjAv65c9ztP74K2Fsw/WHa3RcXnwO6sFW
oJ35NvZuVGKvbnGbrNF3ZNMU8KELEaMjw5GE/acRTOCItM0IMwHuBxGcFJQMSDRp6FRhE+kbN2vS
fNYe27Qia/ddEuZ1GrKNjUJTnrP41TQjytOkCfAzXVl58UnOFNMRqfOHaOeTkXX7wBWBUXOmmnPM
ZRWqbNgjIm3LZHK2ve5JqTEj6EgR88rreN7Af/oSsi/puVqypk1TXIloSMeiDbt8HjLIKumIshzx
IO12Iq6QxoekKv0vq1kdPCLsv7DBVsg2rVDApH8zdSSrqJo7LJF4pX4op3KI/UfFHH8LqPQYS6x7
tUu/kNqvN74UAbR53m3x8lHbIoQ9XaistmBKvQk7Du0xw3sITjsRdreQKHmmNft8sXMmaHHIIDXF
2dIZTBc94eOsq65f+dEyL3kZVJgc4IhOe0gCerdC/TvEdib7SaA1ITuOhGjGzdbEEAwEVoKtJ9iQ
Y13neRtZXfj+QG+D1cyVTCCEUJqGWxWFd80IymmobvdvjBjsMt14KfXzIKE3g55toWGf53Pn3Qi/
/Zi2oyqbkHd5xoIMNRfvOIZ9Bm8BjNkPBrcKSO8gbTdChxniGL2N8eTgsq08HcdfL5ZSRrxqCgOV
+z5rQakgZE9uOJS6YSIHTIpyRJ3DzRrOae44NKjW0a2LkScRoMF8mnqN5lqXPo/wH7aujU+R78oN
ptuii4YDv7Bth4o4n536joSSHZJehxPqMNNYXgyqMGG4FOP6IRyIwZXVVk5TN1UAB37j8JjfLm0t
X9g4bNwQjoJdcBWsKwpzGV3c3YWau9hXzsjuzsZWPF7oeZwNH5Eu2NShd1w17bdsGoKnsWfefdD1
QMVGqlsnxYs00dxV1PWHu35ibm66m4vzBbfFQ/LCkA9eM8Q3FyLP0Twgo1W5VE55JvRB2+ud0wRD
IUU6IwqjpxufLQn8LE/fazQ7nxhCbWsbtg+Kd+1zK8P9JNumkgPRT33ohKcL508sIrIB/Ks47goo
PC0ujxDZmknDOQzJdIATHxyX1XhlKona1GetUtpxyvF5J4V1mUU/U6e7RAjnyJKe3SSZRszPS9XN
5ExNxSGw5QRnvmC6jQ5TNt/4cDzyN+3AYUtcWZJ1pWrWJx/d1hw6WAAvfsggavufpmYWOzY1H7Ex
z4WVCtlMf6jzoYnWG9PVW6eFj2LlNOYSXdBcJuOz6NxHP/A+c/TOYMg1Oc9QEHWC+JMU5kRo/BxZ
gmDwgP7P4gXDyYgxxAb0pygxBcGT5zC6bdN53tfJElVLONOnTGdHTcZoi0zuPUQ8k6erNbjzE1I2
lKcl7NBPJuqXqgmhdmnXi5F7rYO9N9VDvkogibhFoQ2e1OHiKjoKKYT9XGfOSaRBEh1cM3tDmU79
+UV1zhLsnWGeXsY+0OoubrvmrGqo7jZsddoW6KPbJW84Aw3BJJh12gbDzL285hNNb2WIs792w+rd
eYicfqRZRxn+7hRoeM5aZKXqRK33QTiG366Pi9bwFPs9VNzO6XFXEjCedmfiXqRVG7HGLbo+XNYj
LNPleP2VsSNsZxu9DjeIXyKe4Tc6FBsTTdijrOfWa665hFJCIIvnoXLOGYWLJkN7L3nFJW6iHcGO
nVbpuhJVuFkdpzfz4NFSDi7t7kRrk2+oUi7ObqGDDCqZqmEBsB6td5OpCCErtbTdHddR+gXpWMP2
HaJDtvIb6q8Fmxs53fSRg9Xv8nw2ZPRziI9hlfswdviEVzZ2SGbVXc9vYK9ji788H6Wy/ZxACPN3
LnQ+suHu2k75qvpwOPlRayooGwZ3uuQ0LpemnZIiNfBkbn2k+n4+rDlvIlkzdmElA+rzw1LjqK8/
zCQfv0dq4d2uTzMyb1mwjP3PPzDwaNoJJT0HISDj84o4bFyKMeCMnxAiuD6FgPw1FUkPaogUH7Xp
IQg42UHhi4eTTYPwi4D0CBG898byImPpiY172cZfdMoHN3cmb2Uo4cURyn2/i1q4ZdO7Vq+Pb8JW
6HdZDYsxXCvRq+aUmRgNvdT5ksBjLuNgyHjetIvBnsSa01X0gtPu4yxk1UX4mgN3/YowQY1zToev
U8TSh567sEZJP/ZPVxXMJEau1UBwpT6ldavgx777OmHnWquGAHJcbXCOCzVvmvVcTobqIzzy2iMM
j8Q5TGekFhP7YQwMNixURNNdGMRJAfuKb31k4docISCd96HqESbWQFVtMnfYSwLXr8JGs13bQL6P
TTwdB8epWR62xPB8jZDTWKS/7ujU2wo1yU+NqofjbPshV4laKhKQFdWDrv7xXq7DGhaRbkbIO4ln
dMvXyKM5T5qP3oymrVIaGe50WEuHUt+tVjXODwm8KqyTw1SqhdKXIdIjrDiyflLd1OWp9RxY5bwv
O7OSDh2ytH3u6oSLHGAoyr2RUrdqrLUvXp0g7wlKAiaD3iriIdPXRdv4EPmo9E4hxxrC8ablV5Ww
6WCapbM/P3p8mnNpzdIivvGnaEjRz331Wt9WCz7a42FR6nWB4PxHOPNxK4f4jq2iLj2E5ZGhdUhC
KyK7+JOb+PLjGAXdmkOqRXr9TWNE0DOs2qRpy6vQGHlzVgV9DAEDHhM7JvOEZR79ABPkdqIR/Mcs
2SSsdVFXt2YC1Rb2cxoKixXXc8mppn78Mvh8/KlEBowNVWqW5Q9sWcvjuIbsQxuJNb/mFpSk6euo
LIBMlM71XaZc1FwG6EEo1/YjPP+u+eiijlGg1RDd91P0mfqhi4jJ/CVKO2/TkETTEmk1LyvDaIYl
pEedQKpVwdMqfZOzaBAbPlheDCu4u/b82sfFHSfni20O/Gr0fY3v3dBhRecv9U0XyPseNDesuijk
fY60Rwwb3QmKxrTdlHctSkLOIManMZmWoPLWVgWwte3wpW+EDfKxnhnCGZMrSjAK1NtDHfVhlRGu
wgqAZPWqxJnCOx9t3L4AjHQ81OVVuua07QHTHGTCoNFDVUIiDxnDoYtzJYj+uM4WGtdZowVlrAtJ
Uc7cjOtgS7dtve+I0slvjtbNdhwdNK2sWMlLm04sBL8Y2Ja3AXJ2qz9+ENZbdklCgGUHG9d570Re
iSAVDlu7QYMMNPTetu3rfVT3bliEBK+rdNOZQlELCrQlxoNDlzAphmRGfjRKER9OMBDCrcS6pLdX
YZhRhFDZREZerW5ttvGC+QRVL3tKyh4fMwnoqGHhE7Ls34vFRKiN3y7AhtDYh/KiGjttYu7lKsbP
M4Js0FlS+ZoNs8KilsWiGthI0HCuyZAiLcPaWxGacDuD6WQbjJUmO+4y/0nqCQpBEjnjJxencruI
JeNVMtYrEBe1YjfPkh7NAmsxd32LBDVaYvV4K3u5JYnnAEheZGZt0mhGoBeuagUTXoV52rkF+lwo
MZ1lZ9ckt4HUBiHvYK08ShuGIQ8ee6qRloIrj5Vyn6WgmwcVMXtPseih1bV0t6hAuEOZNFHcVq2C
BIUcf3ZEk0h/CELr795HX4CFOyiec+cXM1o5HZJLZ5Xanzv11aTNQRmMKGgxz24uEAVC9DhDeWYP
yub8qHuEV2FuqgevwY1TKoUgf8UQowoKRFxA2Np+2TYWTIXUwvv4TrmmgWKmQnuug0AyZdHXwNTR
yzUvI8xob3zTLmwTtcBuAzzbungTshsS2wdEWxBoGRecqtaRn2nogKj28bfOxBs3SNxuF4/Y2qqk
h7cftjEBLGrZ7CIohdobBM61+WPyE0TwmwUvrqrhYh2A+dOD1GROtzAQm1cRuc0tOE4dbTFWUxYU
1oVbolbr281FokM/Lb8o4pDp0aBos6y6yuKZTDFIgbCWfhgTNIEq26FbVLp6/gbjIsT73ZDBFqjQ
tB+VXv0yJekaHJhkpM21Q9gGWV9SeBT3Wtmmkn2oE9zdYyud50yEmByQ8XD97Gm4m8WEWv7dW8Jn
AhU4rJip8cnRs4Fj4Qfx4Rr1uYjtEgSvEMlKil8V9wD5m2Dx2o9sgR8LMbqP7h3dRRXWSpqb1JVf
r1Ix3IsapsSCaRfv5HfqOVBI5aQO2C367xojGrL8Egq6CPHp0CMGMqkv0XCGtP9dkTdtbDEFIEXD
4p0sP8Cr36ElkY1n0gltPtU+K6WqzzMPzmkitF2B3UNS97lIZNedD3SLUDD/YVirbo2ToTaBhWC4
eSfcJ5yKExJWTaWMXGBqSjvg7ZFNnwdu2B+zmne8VHLYYsn9zoI+OFkn8OGVruZ41fQpI8mnFEmG
16uuT7UMtrqT3OSd70/H1QlHpFf7EVNVeHeLtsHwEfNmoP1wFnxWSCMcf0r+bNDYANfs1IwmXrBM
LlW7fOxdKKZemwFi/wcLgCy8MgQL3ATFfy3oerYP3syAMFwtEoddnW5+cwSa2NdYLNGmOPrxZLCC
aYRMxlvkmSw4fCu+IQfkV0ODuGH6EGLbXJDtySARXXJSvkvCT/6wOo/XrFQ8E+82bpz1LpE0/HB9
hwAssny16YhYwTk/hWf29knShx+moE72jsuG3dVUaHwT7EIalmS2EyZzRCPk/RH+t+6HGoNHEJSL
t/H8+eo3ZPbsqkFcXDDECKYD0gvBfY9pAOuOeFn1Pod1cR+wLcsbnFD+fXT4etKoEXy9hrJis9o9
Zs4LDJWYzOLk2EJPJIMSnTNHrS++29mXmUF/6BVGlnQpxJi3mJZymT5lDT3ECVYjmJ8uxxndjKCM
aE/ijN1cfYpmWebPAoovOzc2nFj421+sCtt58OrbIfoSxZMA4lE2K9GADN1CRDHfzengI9usXBgw
s/HRU5wSdzhOxmYPwPn69r170TTdjaUyppuoS/xjGKIaWEJj89oijuf0SZMeumxERtRVAUkUJu5A
gU0xButlnCJMXbnkwFBvUn/YUZMl/83lwAAQ9RqMKHtetlfbZzh/dRA6GCxC6KfYwbiZoOk/JIMa
7i8m32UFdcAqnjC0YwTCuqTCUEBrt6KrM1aBMLK9Pw3jDtVdxjckdde1SFJwGFeo7FEgcsF3q4n4
Jkvi4Y60HXKZy5mjV+IsN3QNQTEpcIT9hsxhRnJuMFbpmiBrvfDOkzBWMeco0bdd1wofYpFHMStn
wQwVVy3oDMnO+0KRQDoabJx97i+B+XY1S/oBE3CSxY0+BDOmJeUdlaMpxdrFMp8nDOLK26AL+/Jq
nvRJQFv4k3hZ+TWA9s5C8XGPBauDQVKT56LRkNgpwR0YeTldG/IMMKJeyThLQCOjxg24KFS25bxL
J46RUCysO9eIWMgYIFNkNt1cfBURN48g/6RqvRhm1tVX4QRcqUh8ODsFenzib/JpYhWIIMVTc7Tx
BKeRO0MZwU2HEgeAgTa0Vjt/ZdlNzZl4Zqn3MeZLpHKYDiPqBCF3Nk0ms0PHV9yxWnDsmfj8d1Zq
BPxFEbqefUyjTL6Ocmm+0Vjqh/b85eK+IImkwAY41CedEFzaK66HQscTcqCXdBtKy/q8QjQqJ4tE
jBA51adlsRkrroYMn8LYz9mMqFfRKu2jJ6JeOT1vD95shJtPtONxHkwpZLHEyXKfBS3FEu2mJ4i+
1qkEqxPIXWnvsJIiJzmV8ZnXGSTPkMA5Ozb1KqlAAljNH2DbpF7uy6W+k6IZajRMLGZ7hWbeBEHU
nyJEnI9pxJIbjHkyPVSt/n5irE8qKx3XrUYodhEzCjFbdxjwZnqyeRa4JwuMYAh7pJcXcu+HGCJx
4CTLR2mK1nTDATIHVodf03U1nfdeFNUHw8e0R/ssnUtJG0wmUK2ePtsQUU90OuIi7JIa6eN/he2u
ho8DmtxV1kRnpQKVuTZlEmG2wWmfr/4Pur9TkUV+QHMLGxuT3mwIBztSPm6YGgxos0wS70yTTMOW
RmD0l5ie27edLpAty/02WbfXvB7y59njFJFaF9Ija4/VNfDOfsEYf1rCYb5JYsrXY6Pdl3qc6TFE
sI5sGMyiPaPC0q2/9AIC5NlQEjT4ivxh9/CrqeSbOa0gnQWnq7GU9ebeaEQ8xFnuXtvRPwL0wq92
aw7fyTYBauycix0+qwJY2B0SuMd9OH6O19Ve2rdvKUCYGk0hPOYds3Tyjq4ysAPrxtuyNU53lx9c
vpiUYAqVc37M1SZ6+x2POH+M6yg3b//r3UOipMWRXp787dlm1bfFnNgRSdjz815+DKD5r2+vj1xj
xyl4k4Yl6mFBfvmfCKz3e8dnm3e/ePnB9U9eDhALB9lkYfjTIwsuR/D2x6/mGEkmd6+oRjjsb17T
26N/Pq/32tepPVyP4fwbl+9+eVnXY7r85PpHp7G/a3HLynnaRjp1j8P5TF8eAG8gda5n/vKTyxd7
Of2Xb9FbKDtxoqjA/9Vvazw/20UI8avpdoYUBbHLBFXrjOSa2PzTf1uZ7jZWfzxnNmE0eXugiZs/
bbjZNh90R7+CgmB+2F+cuCVJu8KY45S540cyJadWYcwgU3G9heD4ApbgboZoveUTlB3p1VswyXcO
XcudKvAJkrx/unS1gP3WEf/k+ws6eeZhcTARoJbQzRhUddQtyoXAP4Mo4eR/2nc+kZCoUHv6xcJz
2++YQbEWFxevbw4hTwq1QGpRaBvEYDzw8+YuaW+bwNnjbdMb7Gf33uzfTXVmqw4B69zVfCz+6u3x
LG22sJEe/9bfw76AogVWtH/n8fVxWoyOlHnXjTcXrw9wKQNq9T5dvL40OHRBcqprhTCldrFUwPfD
FjLtZIzi0dn7i0QNL37oPnUESv1ZvkU68BUa8dOfNiC8odsM0mt5tgLXOjwPdhi3IlN0y+YDHMMP
JBtJWaMFObhLBeXsj8SY8s0hNIMI7iDOdnrEyEdkXi9GIXLfyETLwjgx30IQ8o6Di+qeV158Q4kt
UcRHSeP4gB71ETEidKwoprKB1ZVR58Hr/OkhAmI99gl3bs8+oh3CYDcmMPQ9B3nkRChsQLB6eQp2
QjTCUgMaVXO0N7SGRrYWF5MR2hZK11TciMhufzEbIfZbzC5ssQgrWqPEghSK36Mr2CUfL87j6tfI
RTU5qLUsHF9NmEY4JLDfXJgls7+/uJD94lj0ucyPZOkOzDyHUfsaD9NmMHJGUa99vHiSYMuHATi5
uPiSYoFa78/fztYkcyI0N5vHP91JLrqn2c3fDEpvQZk+ZLuzR6lZ9GxaKu6WMSxGOkm8ZfO9FDHm
UWIsEVSOJxqMfvFXy3JomzlvlLfcJjXimec63Nm7xFxGYDW0BdOm/lv7UodYWtuVvV4sTH/E9Elg
pb9zMRf3pg7QXfgPTubi2Q1vk29/mpmp6p5BZDrMrhntjvvBAWF5XkWde+hrPyp+Nzcp+drHDmDz
2d+sTbpBe0kfXDtu0ri2p/lD0rK7YMHYgb+6nSqdlioy7WlSoQ+SH0oYyuqDmDHxBnG/GycZltwk
uJWBEnYrWv/5vzxQDMb8uMR1i7rZcOO5qt9rX4CntCIPeJruLoYoBNUaBACq/SoizLH8lzM6jp2P
+FCDvP9v9igiLk8+5gbk6JeCu7g+qsaOcMo2S78vSmBcQqR46TTJ0TD6LWKIkv8Pc+fR3Liyrdn/
8ua4DW8G7w3oCZKivJsgpKo68Eh49+t7IVWnqs6N24OO6EFPEDIURVEkkLn3+tZe+sWUsOat6SrP
snNKifGldyjI9d24LucWbc28t+LkMlbusMb7uVDU2SYRFAbVaTJPVsF58ldbNXMpeOoTsTc12fxq
r1rUafe2XaYblmIpjU/P2819s5LNVpqq72lP0Z8nUjZcs/YlatLjmHYuXUv6rvVIUoCA4M1k3Qrs
WMcxwI+YlDbZiaUHG9l31HfcrTGx/Glz7/TPVuyYqcbe1DocsLRj++vQu/pp4cWWnmysEu/ifLiO
EEdRPEUsp9f5w+8GLTaOQ5CBv2vW+68+bVoYj/QFzhLzpqF9pNzqrv/Zrh3bkZ6fQDHVGx+8wehi
/aNbm+rVPiJKP6fYLcvB1DZL1zanhj96avEfOrerUsz/h9ZtBFxB5m/fBXq3c5xyJ1u4XW65q3hB
oYZ0CIBRFGo0TQ6aME54lt1iq8beUdLmvxq71Mw4A+gKJWnRPlL2UljZKNUmVypn9482r5OMxHjm
gwChUPvgR1ekP7SuiVZsAQ7WPOfrpemrFlqx0iIVqGDp/MZlZK0SUltVG9Ybc+gExot53VrFi00v
dD3T/l/1Vr+xa/rtkVUdo/xMDGXHCSYm9fYN/OswTYH2qi99S0+l3Sq7xEUj1LW8hTzIT9GFhVfV
jsZTYFHNlj+2/LzGE/PNDfnd/UwppR278VD2mbNH0pA8shr+S95HM0wX2WSuKjPambQS/cFzkJcq
WbGel/so3Ls+z9pP2X8WNKvAB0Rzzjoj2Bherbz1eY1TmIftzPm0criG3+kKYTqYx3zf5YM4JVHB
RsDJPhylrL/joz0RVWhfFRMkx9UVcUYuNVwUNYJyV7v8XbHDnbwpT322oiADVhAtBfJmSI/RPNd3
srv9dW/9JZma7JvuKJTbVFW9qoXb+m6k9DvZ+A5K75USe/1d7dJLTxPqderUBkQljM5D11qXMIVp
KU1vep9DRLmaXX0fMSnTX6q6B6il04jLhPYbgZe+1zTsqYG5kjdTzRfZPp8aRSW7WdTXKRw132ra
ajeo7L8c3X2Wt1xa60ke6S9d6I7b2BnNU6404U20SRVzyXD2yjt1vI2orPq7G8b1imRs8kCmWNnr
01Jqb23lzqx0jcYPf4tJFaBWi+aTUJK5rmc3uqKM8wCDgnTXq3WLV8V9lE+QllW3XK6ql8yiLSR7
91Va1TeWMyQboer1B1Y3KgDca2nHVIKEsO5lXx+TQ38ouri6z4yW/+xyE4/Vrhu5wYdixcRjNWgS
jwjuSVEyNryusJ4DL3qQNw278H5IFplLpRKyx6p6ynnd3dRGDhZld+YH/pSfT6SLxKqYCxqNaO0O
bhgBjg+tei+xAXlvQ5+vy871KKNxH1aT25tOm8pzo1bmTTuNUj0uvg3mizJn+kcfROqmwpx8ZkR5
e6PjQFvc5OJboZxqw8w+k7jtNopSB+ceyOiG5DXU9mQU3zyBAGHQPnM7KjemOYjLZA7GRSIJ8h5y
NBC84FQbr1nmtvMlsJ3mQhUxp7YJrOAOK3m7oe7wx7WOd3HbOr5oZddscuFS8GuM7Bz0B3krlnwW
dQkkx2JUDLzJ3EBlv/0xKffy8dhBA/c6xepNmpntF/IwEFD/6HtqGcufBE/Xr4Xwgpup1JKzWjne
RuIQ6KS/boGABCewm1dXTp7WKZr0ZNuKqX1vRlJ2y19teSB3bDq1a1bmw6ldAseg8MFbxKtS/pam
DmPCfEV0G7pWfpJIxWKfeLNjkoXL45hb/j2Ux5rbNDRcn0iNvpW4RTF1O/lbAgP0TiezF5MNYW9Q
zX4fI43mxTS9JrTI5P20dP8oudvpnTXVFaZ7M4G7VJLXPiyO8n6iEY4kSurxrtGVEBZ3ye0lvL1Y
HvjyFmnYEn7mLXFHk8486rk67hL6FfRqxLPAV4ARYPyI3dTbWOoUnypL6PdWpX7DUTN+8OZREVfY
wdWNWO2rEc4NZ/kBLIZndF3WU6YbwUG12dhgARjeteYkf1CCIWSIUp/rebYlBt3sbLd4kt8shRut
46m0bwbLbW/GclFdL/eapPP9MKjdY1I39pEGjwmpGE8f1Ox1zoUf7Vjnu47C29HL1OppAUzkw1ft
dliTMDcuRRiMVw3HMaU97rDvx/fWctKHrjEMPxYuJPHy9YIyXIYN/a2cBKuTImkPw2jpz7NjHuRD
FOihNhJSSYjF30JoUMZcftJOqWWODqwGARcdyIFz9dc3Ag/pZBe9utRD9oVSE4X27PSVxPtG3mVP
Hm3jYv8/KRj97lqQ4ZVns0lT3Ma7LQutxapfabeUto3z3A7KWv7tYxkd8ZDMzxKFobLr7JLRm99K
FTajm+ZbtJndyjaDdDuWte7HiZk/dK7y9vWodF5oQSyGqxpb5sVVsB/KbzR4ZBY24gl5ZHlsoSB2
+tilH1Sq5KPtZnAvoq3WMcoW0EwPMJPp4v7r2Wk6HNTEEjiXB/goowbr+vLs1Fr3NKCrenC0YYGs
suHrH5gpJ50L/bsbVh1lPNgcdRT2k1vHbE/5ByuaohHR5iXWhUNwlS87ye2gNVT16NvYc+kOtUUg
Yeo1bKX22gY0CgQzCFa/WB5FS8pDbljVRUQhS5PC6Pe2KZyLBHtcZ8Km3/dcVbt7T7XEYmtqV4PK
ZhWEbD+o9ORqr8vWv3AfzOXmRXjNVmbZCnawXGI+bZC0W0n+GINtrftmMAml/Yn/NFoMwDi44km4
HgYdMKA8qAyf4tmhLtgDxtgfLo7Brjr8mwnSZr1/UDLznTLGIYPEf5ZskK6j9O7sVt9FDu/RxirH
bdTXnT+3aXWi1F5+HcJcB0mhnrT80wrfcZEs8Hriw9Gycr/r9RP52WjvxkHu//76v99O3lgeDC3/
+bNjZ0b7kNKh/DF5B/IWc1/zO+SHv7/IadwDPrDMFfJ5JV01JrXVtF9oodJZ99AU4MnNdOG+xHq0
lQxkonj+N26JjOhzHL1KdKmGqNzADJZ+05mlXy2HtFNZ65Y9+GWRDr4WNIMviSYy6hsLkghYp+52
mf3htOqENlRrfQk3zaYot6AzZBfcMdm6/dUxO/vrBv2Utn4q2tbPl4P8KD3hoI8Pxqg/pNmwtlAp
+K364wt/iuKSsvFymLzqC4NCUqjvvKHd/hOFAptKdYrdkoYyrYoQn3F2wrrZy6dHUlF6ClMkUmha
WwGNSqr+Sf5xeHxK1J9Us0vOHIOY/db8TFsAK7ra0Hh/AlNqEqHbTPmBdqh5rjRVnddJqyGfEMpO
fk1+t2hYottGCUcxpZtiJG3p0PcoCmfDQiEssdfLBxYZibcRJbs4keX8C+kdMDvD3rMce5TIldEo
t1Ee9Fuh9zdmEm/yjq0l0/q2VLMb33XpXZeT0fgi5MIrCqCHwO4CP0ijdCOhLPl7vu7dqlvhy8/z
WPOoylsd5oX2qAXJocGoeZg1pnaEC7DVqGrGZrmjk2BBTCdxpqys2VGoiScNMZH6TjJcajQkp6TL
xr3eOOc/WK6ozrCglZ6ym+vhOTbjnSMq9yBCz/PZLJqtFfuRmtSE/NTar/uRIuSiiLHcUVsli/Gy
LAXn3wX50iJwAGUMvi3YV+IE+ZrxHilSR+Pmn/yXPg7P/fKOVJd3ZKNUPz+qEY/hoFIGOpuR2W/b
1J4PjFR5nmPPvgTZ2XY755YuYnSSmFiRlO6x404uzdD3a8a0mLuwwf7yGxoj6teBxtSHprMHhB10
5QBQpv0XRtZr3Y2Ch+8Yzv1za3UzGW+YMiio8n6eqnQT03+9WLbAFmNAX/0GzAKkxX7faYYfjO0X
aBYzLuHscGlYezTw9wi0i6vbWbuiIpARppT/3PILPFOnx9Ck+ZIKL9lK/sxSs/leKag08rtKv+5I
VqRREvvahIZL4mjZoGkHOBLdj0zvMrWls7PngFOKYzGRpKvApxojPSUQzr485KNxK2m1SehnwtaF
jwAo/+OQKlpBRMgjduQo335xbCzCAl8R3bMdKdsmHWk4UBRxaIz6qsLb/m+wbRr128jQK99pLLbh
LoNYDDY724rV/1aSbgPjTfxe1+r9YMBEtJPu/z4IG6ezBOCUXHwGEZkBCcFFtvv1+IeGdwHtWWPV
0aXZlAC1vjxQdur82HkGrxqPeKBav22TK9iztcv0sfXll4pfH/VeEu0Cx3qeFd6E2ThO2SrUeCvG
y0GfDOZrOONrmKLQlWSdhvSjMcNyAxmWUBJuIsZxyNe6A4POGRHOo/ctcLs2nNXj4KbTycrHs8Tu
yNayQHK4lFaZ130d5KeqSx0OFzPfUSmhAzCK47D8JfKQG4pFIhNCc7SiwJ+Xg6T08qLLVpoaGeti
FjeiVx+9mjN9FPAQ5MFVnZ8fBb8+4s6MVVG1zCpB++G3tjb48iNzDP78VH5DLZ1NntjlIaxs4cuD
AaHsg/49haae7CLNq315yCF8/YBV29en8mtuqiztwtBcK+DJfmD0YKQLJRi5TglQaj/9JgWJ+9Z+
qnM6iQw8gFZejWvFdAjbww06WlmeNM/NShrZIejBQhCiqRInXR0oRWtOqdOdFs9mP1OsMdW7oC0M
1hOlOA1aFtGt5pwR5r3mS8QwqxdDIs+VPNis2FdCjWFil6eky1OPQr5HpXJ5Vci/RCKIAVt2VTkU
htvtxjj9YDJKcrL6cCOJxG45V8lTV8e7cyPRRFcNbimxdSuJJ4bRMPqWaY5kTARGJ28oVmL2VF/C
imkDAKH0nLhzB2RUJxz683OvS1ZEzMASBhRO/wQZu7rYZkbA9TjSebF3usEAHrqsuyjoHrNQ57q7
vFfk6UB+9G9fC21eiAjq0ALyuuha4W1LNLaXZM6TrWQgEREV59Zoi7P8SHPFSolc4gILFQlO3qIh
ZFOmC/MxLVKcXIQJr6Ot7zq2ux9krfJ/5yWHSsHTDqfTjXFHKRjuPzfCg+3M6dlAzO4vEGU8RtW7
l+sXPDf1Y27VI7lwnNbpQ7Qk8YsGUqkAtBCG0vuJR2PQoN3OVQkBjR1qzX6Kw+k6VOW0ttG4bQKX
tAL6H4DLBoZshTM2oiarW2fNEvueDbn79TWh5+0myulJl8mybXGsG3zQw51OpXc7unAFPaTanWMx
YkrimZE97XTi3bd5XazRtxi3gVsVa90j5FXH0Uoym5oHEZlXyxk7WSb0pH161jozXuHEEjtbz9Kz
ZDlJY8B3YdB5zPoEkVBQXuRn1ORZCgpOLDh8yJp5lvkyomBjcor23pmKvTVMDTeunscvo1lt5ded
sqeboEfa0TbS+nlBQYVIrHsm1LzVU6gjGzGoLVWtfUBZGKz02XosVat+YeyzdixjLQPlhcYR2mxt
xrCgObR8dwFGK/CBlVF6xQ79fXqdl0OmRcqR7nUK4Ez+1bEDRCae9wk6yP8EmjTNRbpX1TairLNj
+Nd4396Ypj5YK6Mp451kS5MqzSlbCu2jVeo7igfWY9gF5NkSFiASOe1gCdiDPFet4j4bUxMffuOn
UTyKQ20yoA2bJJPHUnO6izLmDukocNfTPCHUWIjUrMeEBZk3MThLZUJYOQe+9I9m3VQf1YggR1Nk
P/K6A90oyvJZsqp53FBmM2eEIQZSfdc1+x0rhpZGfhp/9uEDDNohLA31+TfEaofVo6MTNCnGvl7X
BPaUSL1pGsXiQTCUDU5mxP8P3jp6Y3uJMhBVO8X0JT+dl68tsGtd5d1Jo5vO3pz6kIEpcPuFvmpN
d8SvWD7X9DgID2XXBYMNzdG4sb3injyd/hhHRvtoM+HNSUhcLGxsPXbNteDPsZ0pP/x+ezOmzzjF
xc6Z6HZN/Az/LK50xX1WZN3F0OuL/IycCXetVvMucWBSjDBak1+IrmukLeaLMyLfm0X+OXiU2oI+
CW9g196+GFvG2a00y3COjmvpd9ZymPv5LKnbNE+j21geHE6BFa8xL8naW7za667Wm5W22K0ki2tY
c3nsI5pugZFuAoHUtJgWiDBgCYqF0HjVqVmuolFdO6UWfbrNyLi1ekUItXtD+m1vxqax/MALxSPz
7W8tu3Lfw6WiQMWyPNMnWsIycLwlyjk6INP0zc3srTtH85vn9eiqsyjfhK7RbZj61+wUc2of2pxA
msR8xzDeuKVj/yi6TYETnSzT+H35IG6i6XvoGRcFv89ewr+ibLec2qI3hj+Eu9yNcn/oVO+um6DZ
rPFF80LjSWLBTsjlQScM+IRyIKbTyKfyu5IUViyG+OFkrB7ssTiXyCFeSU4uPExIimD5tKrH177W
MNTraDItdb75DzCxYVIbtuw8vVLPBPGvQ7qo8URFhcKvan/zcuAASRnDJjl7+ifTATucc0+GYonW
wROZxjw8FnuYIPOvBT8WtJlfimIiiKKM+TULWTshIlRWOLro8Exp8jrENVIbyGQzHt/UVCQrIHD3
Q29cHDV69WOwBU2bIIhWs1gsXkG8alJnZZUWJ+oFW+4sBuqlAD7+5Nj2YzDjc0tYJzAcDtRZkszG
2A/XONPesjicj+bctBdzdjaanZTPcHROnphPvW0PDwiUwF3NFlMgwJIyIWzhdWXy33CZ4qayjega
eGdCkdapJHUkquxRQwqA+nt+x+UUGQxbZMeDLvK+UZpl+EmvHMK57F/4mde0Npk0sThIfmPRU0vl
a/KIG4Sm6b7MggGSZrNOG8N+Nej958URjky7Lrh0Fkakd4ldUkqNsFeG5YECFHFmezAPRV+oyxVX
bH9T1EaQNVeSr9aq6fVxbaZBuxUM2HioJ9NbNaKwfUlXm5Zw/DbtwiN5sHlvZNYlSdXoLQqTdDVn
yqekrXtYsJURTspm4hz9rRm/M/+K7iwB+4uhoHKU+HWTdM+jopMJ+hvBrmutJm9aln6wROJsl9kC
7tsoynAvuWzw7+zk4e+5l7YUzrYZ6+HCeJpnxmmVhDwigWHDtvXtHOjhUdPtYo24FU8tCNW676f2
2FuGu0pqUuWS4aZhwmVNDaezOrZUHGLh7OmLiYvZ4WezTOWSMGtoS8a2vC9ro95hl9DXqk0HhjiT
ceMumLcR6o82AkAsneQTmjjZMY1F2VtDlB1dsTwzqvEgAXA1zcpTGRCi1bRmY/TWeA/jpdwsMLj8
zIJPBueDCG+Klpz4XEQrWl8by4mN7+ksvteWZu5yXgFb0jfgqY3zMTBGYl6lLNLWEhhvW9KRVTU/
SWhcc2PzzeufiiiZzphhJiT4jXKR/PgEc+5UxBTWvxhy0d4OSYBm/BdHrojpnEXw97EyOScFeylE
D1nyFW/Gaf1FlQNx/RitbMmJmPOBvlXykOXHum5ILky245MCemiM0OTSW3aIYyDNC4s9GRL8aD0H
jDNk7N+806OKrPiys5bgeZDpx2FovIdMU6Bh4vg2qUhQB5JEX4WOcG+ygf1VufxBwFDKpQpYZf0B
plPJcG+a1kGdUfXWM5mife5N82oMtPJIB7nczL+MNa1VeT53x/jK4SVmd/Wsj0yR+YWuL23Ijziq
ig0WT3s7of5kF0I3gb8mu5D6wO1BscGXehurLL5R7r22WUyUbQHbU2plm7JJ1H3nWkDhg02mwm78
wqyaZ1ulsM4cxLVUfi7SWlKR1XiH3PhTLXN72csPdxKCN1njr4NIizd/k/D85cFTaCDKRbEbfQuW
ZaUyHv7E4g2jchj+0vefTH7cSjye4lEGK6TFt3O/NPMDZaPqc/ekBAnOZRFzwWNYljWLcG1wykND
kuKTJnhmOrRcJEGvK3G2GZhTcgi9EQqSRgjx6+aDqa3YW+r8L8nVd5qTnweXBZQO+4tPLN5kZiIO
ROKGNZkBZzXbVnYymbOIhO5v3L5xNfZctp1f8+UwK8OihvwJ35eOyF6w41BzoYBftJiEqO56nyrX
CDUKc7JrybV2GnVj9rZ3jXWj3ZdO1J8mEYenXAvtvSZosCIt8cgvv+WiCunm5hDVjrZvvDZ6NOPw
9Te4XyuM9yybS5zQ9AyBm7Z6QliW304vCpIfWdIHj8d4Cluko2mBPSxJmT+MwAXjGCesvErUe96u
NbGLli6pabIBBPbvcDWe8wK1phI36caeewLyXhTso1Lt91wxEE50en0yUM+cVGt+kkGAEGfnnmVH
wMVdz7ZqwYDY1BL1iRx5fVqiAQpziNGUD09jnV2qtDOOLFCKTYH4EzVEZJz+zgoAPyfYVq3qpKbK
JYv09MZNs5ZrmhldiE5id0N2eE6zbG/mbXPS4gABca7cBrDLq2UQ3CWjMvZSp/Qri+6ZWEHh2QZp
4GrWjq3Fci2L8xsZMphzfa2X2XRT6uljiHjqsVdbDczUeyFYbd/F1QtjSkfKJ/dJLKLV7wBCaaZb
V1ArcbRDGwneK+W86Y262IcKEajc2uu0Ld4Nm87vr3BCUnJub3ISDyrjNAwRhg8EfPW10V5zNYzf
k673djK1gId4fGnhk5Ji9NaMiMqOimI2D6kV07S1lP1XlEFYISXA3AAXD4oHngkKU8z0PkHErMLp
s+2W7a7xPoZaCLGBI3Bgee7LlEPPqkbUrrNm5VJ/tPjve5Xojsw9dNHISA50J7tk6sYXxmzNqwSu
gkaTM76wQgGoDOp7LBcbnakYd+woCiwoWMRsYdcHmY+gfhBe5CEeDe53CUp4C8Rsts6jPKSUeCe9
Xg1xPr4MOVBUlYTJPsYSGIa2x7AxRfWDqMsuTcDF1ywgYTRMxYesjVQ/DQZ9k+dN+U616rY1glfF
Ug7sxXsWUpwFpFPK7dzspnjXJ850SRfi67NdsWto6wCmZAr4Vp/tZQZDof3z2M7eVmNax0tfMW1Z
NbWboFQICyg/QxmKl4qTStU2CZkx0Irgh5cqkx93aMndsi5PuoIMJQ5Vhh0MpnFsUYsUraZdpoYt
pkABuZO5jZ7d6U3rsosj/XjX2WZ7SXqCAvbIFN0lyDHnNJ4V4BbHYZhAW1a5jy+29xreZGlv+GYa
s5b+lfBwm5Z51OF7Y5Dr6gRqwYzFB6yoCJ5l7uOZTT4uD9IhV0CTbe/owznaa6oIryFjD5+siKHL
mjpcZB5E5I12rUPTOTLa+lWrI+0Kz3Iq2rg6Gp1dPDmF5suMSK1WIdHrsaRYkcSf4+S3yX5w9eCx
GqbhUWfOkl6n32V0RLHC5o4dcE6fzwsY5KxQXsiFYDZWUl1+h0k0i8CSp7bOumicGIP/VCNvJ6fe
tl59Iw92k1IgM8YTQ7Tys5XWDAHnMZ/Gkdz078RJ1LbXsDDzD093cVLpgCl1+FAac7buu1S8FWVI
pt2xfhi02+3CK6OVYbFmt7x9VbgJw5aFdqFUpV5yWi4XsLzWH2rl3BaLZbhpmVoIYFu1UXwSYfDS
Uhc+ZDl1v0QeViG159u4JjWJ2fQxaPXuzlDclZUXdOxZeeZqrX50igt7p9A/lqmWkQ7q0XIdykZV
bjyrrhHv4kkxiaHRyJZpFylfHnJtJxMvuKOfnBJkp8efxT727+QLiWM0iMG50cgt5U55idJ8S+HK
8kdBsWyqp4MY4vZcLQcKH6zX1NDY6VR3rmOvEpZtm5fB8RQbpU7jbguBcc8qSW78CsxwVSUHWw5U
N0Euz5NufTMpa61Fp7zk1Tz6QVcNt7EZjreaVYY7j/GSdHG6z6mhs5xYDHHMcA8/s8e7kSGbOu7S
A70ZZ9UCYeJu0w1qIaF9TvTq6oBDtK4eXoYl2d5S4WAoqPLkdAy1bixzR1Qr2RmK4VyWTA6wc3lv
W7yhllxOy2Q8WtlOe6NMFCkLiqsHV4u8PXMz9Y2SiaevpM6c3zKkkni66bEmWCI7cYx9C3nGedAE
XAPRHTpkOGKYzYe/YQ4vGUMZvg5/pHnMovzIc8U+yYPCdOx1nCA1kPke0GzqCaJ6APzX7oiApAeV
+Rjk2DOSSTU7T2AI5mvMo2veTcn6d/SnIqqpmNBITmVvWjqsG5RjOHvSN5kEmibGVdjTrPktixVK
3kbyRy7IyJPiQF9a22ZuZaFdLtGtYoFby6hQr1A6nAZl2DfT6CDHRvgdeoXrF0OEMonwUGc77onS
tkvIM0JslDCjW7EFSg/G0J1j4oEPTfJoLufeUIvdfZ8P9SOYCFv3v+NFLJyCqzlF86YcxpI8D+CG
7Tb5AWLd98qFiCk+mNAQXqZegqFTdx1i3pyB+mT0XXsJUjCstNKVo6KF99OsODej6OzHqSVlFru2
9rWTZmr6zDh7+IYZHq6t372qn98wSPEKDoxkJz8FFjn/DiypglEA+qiZ19KYKlDT2VwXVvlqNK1x
OwzfSfp2t3MT2pteAC12lGEv7B4RdIHnrUQ4pOdhytiUetXGBTexzAgZwBJvSgdM2Xrc3cqIU6Cr
/Sbo0P3YdeDsteX1GpGBpsEz+0NfNdugR9dBoM08jfIw3lD/qfyWXqtYRfA9hyULZaf6gpqxJdPz
7BlbP5r8wjXe7Go+5LNh38lslBBI/A37uxmGeJi6ZLwfHByugfAOQ6zC34qUYLVZEqFd+HLXqH2r
Zn3tmp55/3eOipJr5OcUpn5HqWa9+B5XIbuduLnJksFc8Zr4GalyUGkYpu7dw09j8UkjplUsn8qQ
lcMQ0tvZ1c5jWcCu9bWxTl3eJ4aiXqCaxVamrmhyjdMqG3TO5gmXQ80Imwdc57mix/e60zQPglWx
Eupvha2qT7HNXx8qxc+P5NeUnilmSzjLaRUQSkZcPBiZd6Fg0r+hNcLjQFGVlXJNnF8lrlAo+jVE
Gb7TYJFkfkt1wumdMumDMdTjQ1w1A2X0lCCADbjcDXl9lXmuJJuN9dz01pPpoiSahN2+8ifRHIsT
9C+t+1SH4d2/Jb1cUlCbNrDnNaoP9/NX5IvBoNkxU8Ge1AJ+R0mq4NFswKf1yPadKBtvDJWBSFHc
1GfXIvaJhLL2dVUL/HSXGeZwJrxfbNy2Cz5aK/lKifWJ5exEa38fHErAGn6Ki9BhsCqc0PfUksu1
Ohfp268EWTFzFwP57aONKnQlPCW847QZ3pkp47syiCPqk3QJah17KctyUazC2XN8GTSbHW/eDKUT
n+Uh7uhrVMTOZPWWSQCMggrDTdl1P3TOiscqvG05YR1SZewOCbXXjYyiBTZdZkNRtghsVOhqjcln
cZUAs2v5/ncwrenbnlZWSvhYM6lut067VxOFIpOpWHubttfBouS7Tms6eFXksetZQmvuJxE0764l
3L9uMjff0wFotpzFjLWwKCZrxslaSsOVOehfI8r/X88Ov8TfagK+f7X/Pjz8z9nh//P/+YRx/c8R
4yyQDEtV+dr/+nOO+c/55Mug9P/+L5p17Y///ENfU8YVTdf+pVIL9UjTGLqu24yA/5o7zrd0vqWZ
CHE8x7ANnZGUPyeRm+q/NEvzGJoFmocoz2bGWyO6Nvrv/zK8fy2DfT1Ptyjga6pn/t/MKje8ZRww
AaVQFHIiumo5juZyIeTROaZpLo/vz/lcfTk2jBKKjGszEkBHSngcJrPaaKhgVrWN6NIgjF6304uj
z8amCc1vteGeWw9eh81zTsU6MPcEgE8Y+9UVEzouTEGrsSiVHdX/RSJpNxvTqwVALOsor3iL4nDL
BJv71GSk89T6uqHfV2VJippELjPPaEGwDjwXOZlvtqZPTeqJdYYQ+zAPwdMskhcoSJA7MY9rmz2h
FRpXphNtvUr4TlYdU2s26GgH9RoJCcu3iFnn6bzV3fIvs4zuuyG0fPDMfTnVn26MMKeZn8cGR1Sq
55TOmAcExZgXG6MM1qxtaVGUEdB4956OvbmO0ujAjqcgsIQ7l4FetDuY10I7zbhBKkiN18SXV9d/
VX3E5l4RBI0y9xrnTKsbwuqaUAb1RyIwO0whIfVw8B0i5uHaU8PgprGFumHY02yvKuSgLrDMTW86
32byhdTo8uhOZxAHObj6Bz5875JwRrU8BaWHXk77qGjcKyXNfOs4A/+1LjJXddiGaOJGNvUhhdCe
Xtg+Zsb4yq5762COTnjHKlrbzyUehCpcTDSFEa6MYRCrmJbxVp2y5GAYY0Z5Jdb3WGyYQzoza9Ae
LV4CQjBWJiDPOU74+c0m3pkqsUsI7Wxb562+b4WRbwsjOWtFhYYxuaYFRY0Jp06cu38xl9FeJWgi
sGDFxmaiH7Nl9N20p0BOVSaJXJ4IbdqChXl7smVLVaDu9p7OAIwclyWpbC2+L4hn7jua6uD0anJQ
1SDY9Au6Am2r3GU0hlf5zF9ajbaNZ1K1d26otOtkYszjJChFKRhTCCmmMVmBZtiHevQ46c1t1zHr
NKJeuxJt+SkyrqNxZDOaq/JMv/QaA5JlilfTvDxFsV68D42VUCaGumwirzigoaA0PmIbJMujXS3I
0lVEHxT1JNOPjVrpDu4AlBcNhFK49sXf0zwmiAm99b/ZO7PmuI102/4iKDBkJoDHW0BNLBaL86AX
BCWRmOcZv/4uqNtqu7t9Ihxx78OJ8JO7bVEiVVWJL/e399rbIcy1g94lO4Bs22AlMY2whTe5WzRM
K1a+cUSC6SEZHb9hxbU6ztTdYkx3BF3uFeoEO/jEiL3MzG4olesO9A59dsXyrTOGaNdVRJMyN2vO
MZUvnjUpTPa1Oqp5DDCo2cPeCQpxb2r9c+yWHcJm109Iagycxibuq+8j35W9YKwMogQfnBPVey2e
H1mfGrspQuTRB/eqyE21JcNvwCHqj1nfQqtiBQyKiEt4UWhXmtAPsWU9DaTYvTaMHhH5rlig3o52
62mafW7l1wCuBTnA4XVOM1ZU3fUk6K8tGtz+ztiP19DkigM3NYKzDZeQMNWvTf60qIoQAKaPzoQ4
Z07xsz7qFIa49vPiUJUZJ7QCdG3+Ay8kq7Y8P9JofSdd97qXFLeW0WD5Re4gX8QGlVJDxHZ+LsHo
xTYyML+8aE3SXK1FAczMS2jU+aXXwodsCr7qZf9WCY4HR+cKZafNKR6N9ykFv9qugJ2hLcOd0Rt7
IybCnYqGCCNWS5tZgW3EcG6d8aUHWgwVRNxSluJsSvKjR0dKfmUHm6dPs8GrgHT3iX6gNafwBhHs
Er2sL7HLyAJ6E/Vwcn2M6h9toNIN5DMfY7x6SwMyRCympnNhdt9LJJOil68QreSR4g3WOsu3yRgg
wJbTgR862wG96ze5sfiZsm9YgOwjt9RWLoJHATphptJYg7CHeaz9xIyTjRaPd0WfX2dma3lA578R
QgBMZd1AxNlrot6H1OTxmmINYCIW8j1aKcEWG6uYzwJFeLhWUSmOXS4A0NiESkV6R7WZxsMAcqk1
n6Iuu8tdzQdO9Uj5+DYCmmL3WeH3efyYxR2ZAlgdRdDaG5p6D5kZXpn49Tati3Bp6h9BX8wbnmLa
vCcd3TrrNhzujCruEb+bfzRg/r+en/73TUaC5vM/n4we4o+mef/P0Wj9ql+jkf5F1w0LTxkGBGm5
VG7/Go2YmqRj2tQ0SK5a6/zzz9GI+ce2lWM7lgRwYEnmn9+NRvwmpuPY0rZMYRruXxmNTPkfo5Gw
mYn4vaTQTRNY2B9Ho8WKMHyVsX5p0umkK21PTpPrv/GVlqRyvoUpblnhTk+Hm0YV17EzEHAZXZN7
BP+pMe0LdWGXvq4InIT3Wd9/bdvF09nO71EDX4uG5p3KvucSfK6Ir2PKfjOUIA8yddvFxrgr7XYT
tpDkzLB/qqbikcKdegOBIPPq2uh49FVvATY4Jc2T5LmZG/U71omNkSyvptBqUNfdVURw3J0S20uX
GBcugkxSLK9wJ6G3svMRaXc72dEb9pOnxSH4l9SvYnVxId594gR+Afv1nBoMRgIvbbMale3lNnZZ
OfGT7Sn26j0geT4EGdArAUhm0qnHLl5xQ7MD+lbs7VrbNS3s6Dl3nusR5GLVzfZx6VODhkxxSkBD
eQk4WTWy/jfiJjj0fDRpLT6aHL1jpe7Hqr+fu7x5yuT8nhFH9nCSXLGhfwEFe3J0LBSVPq3BQTBB
2BC2EuUIRS7xpr4/CdEeyUGXsEHk1Wz8aIviK16/p9mR42YWKLOLM35N9Xat4bTOmS0+LGxd8FCQ
05aAaiRdDBxDwCTaMIQ+PagtnWSoRPPeccZtNcQ8hPg7C8OMjM0cJhw/2BwHxF+ufkA2KXHbY+WW
06krmTgXUendsXSccEsabfZpGUyAaJZ6Y0PJFdjY25a11Xs21OMx6aQJITjVYcxMFsO5l1Nk5c+Z
WLGWde2RlDz3+XSiDPwqKq23xBTdvSW0CJ43WqE16v64tN9V0AvKDutPRzIEzUHiY+VZsH3OA0au
9N5eKnZD0Bi0iKm5MyvfErralFr0mk3irYDR6Q3T8IALP/JcjRWkqOUPECufLCs+lq7B52Vnz6GC
v2BZFulcFJG0NU9NocVgzqg3wpV8O5lW6FtuCgGseXNSKn+xM2RbGThvcwdSoxIsdZU9/uBoJoKY
EVmZ8478XEyXik633jkLtZvwLRvoDSP/vzhves8c2/psVY5mQZAsXU5k0ffoMHeDRfMmJI+nSlCS
Qg0Zdbv0ZHEf2YS6egkYnPZ4fanNHF/Cpb6Lg8yLoWay3SDVHcxaecIwYYD+7nqS8sQaNrqd+sAz
NUwS9OopUlv4uNet5IDGwgtP6Pq+Z6ikuwKfvCpuFhIQ5PE/lSsaj2J1yDtlnJZ3kTsY/38u6/8L
HzbURv8PD5vove3+28OGr/r1sDG+8KRZF/Yc9FDDfn8Pt74QDLRJbEldOM7v7+HGF8MRUjqOAkTo
mDq/4T/v4VzRiawB2QF9qbOEs+VfedhIk8fWH+/hAsOnY8MYltzEHRfd4ff3cHP9w6uszm51DIS4
ZnqMeIKchg1hpqu1C6y+ZtMu8TnFZL9pZkBEMxcXZ8EEM0zOR9nHZ1e6j5QbZF5h1I4/W5AUoSdu
Ssc6OFm/Ux1V0JNxGEf+mTO6j3TC8QR+g5jqUTvFMmmKtu1Uv0d2QsSh/7D59EDR3HZamACGqs71
JL4roe/DmSY5qy1TkB85OljVHBrXPbVJSAJH7hbMCxpFwpgQh2tllk/2ONyMZkT1SCNiAATm+wqg
MnX9lUyr3NkBnTDsDOd9Y2Rchbkosfhsr+TUDTsnqE6dCfnPSugPTh6CAavWZFnjFvHirkBH4/oB
PU3lVDXyzZ0s24T45oygvVYOgJbbF9fKfphxVO1Z+QCfCFNro83BY5OVn1nVE/At4AFi1TzTdlkC
AjXTLX1NmRdV9rqGwVZhz852XZ1Gsit8MK1PnWy0qxwrS+/wWV6xYYXjXhlgQXAjYygtzMc66veQ
F+/iKYZiumgzR9m41xfnE6DmuNHM4o7K8hwSsvsGn/d+bivAB/gsvR4QJT5n63HJ47e0qKEv5xb7
Ah67VhxfC8M9JbX+yUChDskyCR+5fqYig/uxEVh3KEkvEV19Xjgz+y9huXiqEsT30O0rTHe4U/oP
XFVHrc380uRaM3cGVzauI7E+tTwdQE6zX3gN5vx+wkkHF7KCsG31+3BFqNXso/D7u5JeU76ONLrr
G3kq9nnZX8rSeZFGwGsO8C018NToefVm9PF1l8TXDR2ERy00gAapjmeIWVCssvqA6F7vNklX7QMq
AIrIva5jaR8hMyLWwjXXkxJcSR3vqKKD10d6QZRMDHyf48DSlhoUgjL6rUmfbCXH/JAawakJ+2Nb
VE89CnTZFqwtyp1Qk7vWu7eU/IGyFmqk9C8jm+7ow+tSxx+49zxWS/sxrmY/KepsU4Ag1Gd+qNmG
BDJ2XHyGBxweBOzOVIXUUCaHc6DFu1l3j+FUXAxZ3JoD/YZyuWi9cv1hHvZm1uFb7VGlStZJ5tJk
G5WwRNMoF/CUxkOodnncYoTaFbmsWHKZuTeSCvRzffjkGUY1ZG4xIFTrBzWFNJCAuS+dT5AY/bHU
EJuD3nX3RkFU1qhpnKApptkQsKHatXCnPfbYEHqMFRCLjMadqznWrqnMTUjlyFUZpFjuBvGjl53Y
QdL7UVrDa7303xcsvtuyxSMWWuPt3CfQ92JF+UOnui2H0QCrvy/w15hhxsrdqLkH4spF4qhxohV5
d5QF+ZYdZR9KPmHZcJx9JBpj3wtYZ+HI+pIc80qXd/o1vwTFH+dmPZho4YI6a+yu+JDjG2ri5/7B
1XOjexjBXFinfuqJnkhKfF+bRZjDBX4T0bkOHwElcNtSpGIXg5Hb1ADujSa8b0nHeB3hXQFYfddo
zbRfVznSnmJfOoKoaKa+1yXgu3Q1QmBVfaVc2vGiYUgIAS3qyip5O6cFYy6/XN/MsvzKJvud5Lvp
UwEBU3ZBZHGjwbMiFDtRoMfrOnSRpoPvN6fTeYZtASUz2aWVdhZFc6cF/Qmd4esQj58L2YNxwpLc
GpO+CSuQSq01XUXzUepjTnqpemdyuFcxoE7CJMhdChNh140PupncgOS71pL5DQfSJz5hfpdQfqZD
/pxFLm4UxIMgbO7TiRMnk9knRkqdvHD5PmLUjSxrJV1NAITjBdy8md8oO124W7hIgJp2Z/J4ZMci
ke0AqSz6fHLlFHj80BW3+7rA4ap3e0vAEazwBFLdbG+XhqwXja9A1fxFhi8mnSmrbBX4kZai3qTu
yB/eIPqm7sFaXLhDU+YwscahR4shbSxTNW6BGl1XmETp1GBBGhr2JR6Lcw8u3jON8lOYqGLKHSmY
GNKHOdPq7UJGdBtQfeZhkITWBueh5yoDeOKKKDDfXL+89rULXgUnC6/1Um6kbmpeU3Yfres+cQzv
9Cq7TnPS9mZoHaykfKqHGIXLnsAR6cd6tG4Hp7p3ZfkNAKxJOkq/EXp3EpLP11CIYB8srOqk3hxD
jXTV3BF/NCXsVJDsR1dyNwKe4CXYrvetjGl4Fe0lZefKvLFDmXkecuKGtJ56ojd5o/Vi2qZ6Pmx1
w6nJlLCJ1UL+K2VvJZeDYV+wmt8rM3KOHX+THmahi45VkrrrDkY0miGjKlHB6SmjZwIKGY86jqYd
8Uvc26NxyrCcefOILNnwiTqFhnmrjA4DWQvRtyModSTzacFgCAxqzOrAS2zrKER8G/XJs4Yvh6Ie
p9hwmHGQyRFDkMmnv539gAlrYwJd9VQ5fS/K8IVg/KUtELWFBaKG2FDyrWrVa5mGr2ix+ASs+Ej1
xKtewqUSzQP2nJOVaGg3M+TGLDohPr2HTO69beJnWq7CPkb5JCThdvoDZlDedJrccbJH3s+x8m8x
R0fb+PP5+v9kVVz8tz0XX/XbfG24X1BqsLHqTK+oaEzKv8QcdB6bdZWUzCXuKsv8EnOcL2g4lqVL
ixmbNRRT7297LueLRfGXbUvXcgECCuOvzNeGXOfnP+y5GPxtl2/QWRUlQ/3bfB02PMYSy8kumlG/
hXE3bpyQZquMYC7VXNSBsismOVzfjE6OHjzm9ZGyhhy6DeeC3Zu7UOo7nf6oMR7oh7DZCzVR+GMk
w4ohS2M2Qw4GKHwdgQuBL9AcSKLuGvy9+8Bk2sCWB+seBWByhh9pb9QeES96GSwLA8xAKchcQD/u
IdNS4jj5ptND8+3d3hOzrjw61qDOITqZs5Q+T1oefmQJ57B7tUB++W0x/yh1RUzcrvya2yb0+jZl
Q2JtZLQAFLTdW87XlwED0CZxkMmjCJ9nZnf8X5WAwAqZBPIcqRxsKljCkk8xaISNOU7PSxSeO7vA
dF+dIvbWVELAQ+LzfT/GqT+EYb5NC/McGOZjMGfdbsh6LIguxNWOffemSrGQCaiHuTXHFLFWLw6j
s6f0GSCRJ4c6Dh86E+upXo/P8wJbq3NaTC0dIQzoHawFG/ygwzHGlJ1Xo1qVKHqpRhpFQF7RnxY4
5yg0n62afUwfjxcNCWKbpj1TllzC7eJSSxMiXe1JVd9bWkSTbFDucZR7OIq3VpR+5NrKkF6RBtN7
5c47Uan3ltDgvm9YavVtCC1pzMtnEO3FA0WbVfpBuuXHOEX3i6V3W9i2pU2HBplN0CM8iXk/H8Fp
0k1GPdbFbAL3IvKA2IwbeMLttyys1AHJJIHerMdeBOzqxkoW9ghxyRXBoC5vY8d5dLam8qNeBjqP
YAKAVlcOAt/fh9rP3b2FoPznh9p9PHw0bfzjv5xr6xf+OtfEF4EAbArnn7f8X8eaYX9RtjLJjbv8
ca6OovCbRi048Njp0zsDYOQfisJvx5r1BZmBsw4aFThlYTl/5VhzOVX/cKrZFmKsQj/HJmBamAj+
qBrQYAXNprfMc1PWiMnXQL9mcASugPDIcCfo4XLJK6fQCgMWfvHYLzsD153NQBLLi8N7+dJDN2S3
OGlHKQuLEIg2+6PZFqc8cPMHAFPjpZ9EdV3EXfkdm/d4ZeZj+iCMsTmJMnEh8LRudimFE+yMBB8e
yMOu/BqBfuOmVc8YzGf4C0tWyG/DoIxPzYqXe7j2McjpiJgGRcjZRneoD6hU7U8mJFMJ/B4hzk5v
87wPHk3Cx/cyxBOW7qy6IqFdmqFe3GaUetNZUkWItHIxSFp4ISiuZWvYRWiCT+31gazMwNOlgS0I
CGd+l7Y+sAiONWKnFK9YfrCoQb9RqkJBl3h2nrRkkfgWweXa3mSqGsN3A9SJHdpcf8VLydwz5Gj0
2D18m6xCU81XDpZnn6tX5OtD48rTUFnNO+K84lSNuMPors6akQTNGpGl3dna4053sn25CDJ97WAf
zIGKndJOvndJFl1VKrCWs0zq7ujUTjzcL4lj7GZmM8xbEe9Jrp5uNhfa/u/D4OdhIPlo/Plh8NiX
PJT+24yzft2vs8D9skqINp85g+3Uv804CHeGsm1TKN3lY/3rMHA4QCz4ZETlXH6JKf8143CC8C9Q
+1wDr89fXFgpye/0u9PAwa0kdDCECto1z1NnXaj9XkM0BtnkWpkT9ZHRlcWiXgylpM2y8CGLlbtB
cttJgjVoBZ1TWuKgs4OOq+4S9dqxoPvTHU0ENVp0LONqbKv3tBdvQUvtVdGdJwCzoSsOC+7etUsC
vp8dvrVzdsedIN2qHNe6rgDQU5REvqyvvIWn9ymfoVln1EUiunTcwazo1Pelc11Y+a1DfmrjltAE
FpA5jZt+U8ztQLVuIy5/VSOTDQum19EYVmFEXRxZ97QjIYKlxhhfkLNAFJNixTSNyyaylRfTi3rk
cnXddfaR5tNHi93ELJZzK9xvWdA+jvMApicL9yXtcQqnEA3s6rJGMjNMCfSJyidcfP5Sdl/HSO3a
tZyhWZudRte5ZW1wyvLyQvfUTTImu0oz1kwswenEBvxjNNoLwd0KEy++FJlcR80ycajNJ/Yd3bGQ
8HTzdDF2kXLznZa4Xyc7x2TbXws0xJuqvnNj8FoztmbbuDAY73pruscivaHkBrm1Md4tA192pr2y
7n9B6typfrV2D6M8WFn+LZ7ZE2q65ecs10ieJDczBy4Og/5OnyhWbVOVP9cCkwcN35sOtseGUNtw
Q7J4F4wB5hLSrVB2hoeIdSL/Gye/QiGk6uG559sIarwb6WpvJrUMn1fn74a6iRIxoB54HZJEszeJ
7qApzvD65tm6jx0kmjH4ITi1cd6oR1Gqe43FL+0N6tqF0bHppQ33qeLWFjcRWfrgSE5dXMuS2ye1
Ho8YUb47euwXQX6XI0wlRfMcupgSlAkeAuCQwl9sMLxrAcHGEmoJ+u+OZDHNlnbgEdrFOxv3Kx0c
QixwBCCaKQwPQOATogFKKMYKyJKqHiDxVK9lmW9dg+t/JPnbrrM29hBQ2UVNRovmTfxMQ8fH7M4A
qgy3Oi9z80Q/yH1Q9Y4noDVRh6rhkpkcBw5Vgc+mIYRTTtk1Gumud9rXWNnXUsj7YiBRbMcu2Upj
oUamwNFTBA3i3AxaBevd16qoH5yBF16OoT/L5QbY6Y9g0Iw1+XrvVg5+NkJSFhd8IwiO9jprS970
VPY6u2lxMq/BaY+IkbabamzGdZpml0nnAZxrYCgtIK2Mv1G6qZorNqY+vY9bY7bhvWR5fHGVvqcQ
Lt/O6T3FjEa0xjbC5V1L5/duUI/hNDymmeH3k3NLF9JaO48NHRt0gk6tPdNDCXk8s7fR0vHGHhRJ
rnrcVEYnedlRcwptfud1na8EEKOyqlBjCHX7piY+zKk94/c9T8zR29iBqK3Py3vJFpuiGumVKp95
udjqIVowzjRg0816JDgCTb9uQR8SX3Y9LoR8P8SI/LHnHci//zQzFpMzd4BNKjBbOZl2X/f6R5vz
lhAKdn5p209VU9+0WcTu3RAfVaVfbG3ctQkxLG11IjO/mztlAOfRl+Y6MPQ9oBBebf7GT3XBD41m
P3h9V7yJPCt3JSkrP4wdlwB1IzbYMw8BQvShNOZ3winl3uVoJCK1q61e86JInME7X1qWABvGFVY5
MffOJB83oShv61bfA7l+rBbOytJ4MEIKbsoF9ziu4PcwrBgeSAbww9GCygZX6iRSFVBvxpGaFje0
zEbypk7b4G1Qy1vT1fcRwKVDmGmHKjH6bc4BtxFd/1DBrfKblNfXIpOC2X70RkoBNyE9gkmzArkq
nFLuhYNujxqFLi/aR2K2z6nZvTS1Y/lZ2r8Id9EPhjkaPnZbdqJtMvixQ1ckoypu7bDGOW9YwCWT
h0JB7qr60g9S442GP51a62QnMzfxCIbjzqwUSRbzeVB3Y3u1BK9jfBKRdVfAMWev/Zxo+VNs5bw0
RYedmmLYquTunRntQU/UBxgae2tM7i0MNT7aQgvotUGjtNUSbzMb2G68pkrd8bqtsvvBBfM7UVw4
xfN2mY2HQqpTRPckC6T+xe7W21vdXdXdDVPdppN9TKA6vBUo7n5WuhQn1E3iySZ+MeZln2VNcl1o
HP+LRl/BbGu7gW6rndVNICgMC7Ni5fBqBfmWoP+VdKnCaH9e94yfV7+ZMZ89d/nhrPfCsegAGVLM
KO2XZL0yNt1aigrwYL4xfl4pW15nSJPqEDrdNmbHUHJ+XQUkBi+G1bDRWDQqtNpOHAc7uoHWxN0V
SX7eLxPwnKhy6i0PjzV6Ai9DGmezkkdOoytFOUrqCBNJW2PD1gjrObYrToihBgLfaoeoFhBn2vBQ
RPqHNeO3mkNYlWiRMEoP0J383LF9M9X50fkeW4uK5XTKvoN7Kij6ivamzg2gC3ChFqF6jaZ8oLm4
S7ZjHW1rg0Id01x2atBiz7HVCQhIVn3rdNiZwT266EHTRvMmbuyLVSFQx31ueCjdT/z18xQ3so9q
Sq4GSEO7inQ4fFfacFrcA5ZdAPDQU1aUeuXHSGJ4+sZXLIQI49mDFLOvMvmUu/XtXCcwEpYUgJja
NXGGFIxzry2nndFVFGGJ7xyut9TkFR54p8SLVX1vaM2OAw68J7H4jWu07Lgo18HzdygU4rab5Bfb
xUSREiDdYrCZt82Ep4Zzn7IitZBeIGCUA9HfVErgQy3N96U1cR6M456QMYezo24Ycl+bproGDEv1
Jk04Rjx5cnTeeLTshtG8b+rhxCf3YJsUX9dj9ET92LrQyc7UAz7S/EbWpjuBB3iRlfE6BunaGGa/
tOZ0Lid78CCZa5tEW3sKZficz3rhUc19XOKrRjTnKaQRjYyd38fOXSRXHqwGgKwazssUbfQi/pYJ
eVWn3Pdaa75mb90fyPV122JSRBadwlM5B6EW7XUZK7+WgjQlhipS6n2z1jPJpfHUol6SMc9vyTku
ftg52kaj9tcf4CaQKXTxWSNUrqHF2cOkLdiRwx8UZuk3evLN5n5IL3R/a1ettXebodyHbtte53Uz
e7U1nrJk9VviDwcQpO3dfEyYOYOODxfpr0U8qk67UrGd79WK/2XawrFVWbiYl8EF//P3dezndWz1
P/z5dexcFiXXLvK53bzGFP6RxVi/5tdVzP6CyryqyqZwdYSUf8nNKNFKGlg5pIEabcjf6TLOF9tA
m+aOJn7aNuzfX8W41Ul8FwoPIV+m/oouYznrVeuPcjMLQ7RmE1eHjST+b8JMu9AW1pMLvgmtYrlm
s8syBiMGZyN1LyENAJsl6M2BaUJFGfGnwAZrrrOWp0A0mamkB0l5dnrSwusGij8j9Fqsg4LecXi2
7jbsCj77IIBWRtjYERV/GftcA8ahh4IEeGprbnVs2bPySeXiN931iY3FONLY1Nir/tpP1BbpPdZb
pNmu4E3frmptPaxTfdz8VL7bXdDrjwniblMoNqp54hM/AAKF/kvPAkowknBV5qeiDq4NpGIcDCuV
ep3qq/gIqzVAo0ZZjleNOV3V5ox+EsRyFOh+1aKHaXnJEacNhBoKPbBl9OjWmB1XyQQte8zBnyBu
m6vKHffDa7fq3gYCeB7rEnz7fAtaZ8b9MSgPKEcPl6ruPMteJp8lLs2sq64+ywYUL/RzXfYs9XvU
9xEZnkXziSAzjacNaRHNxJrSyxYfdX2IVxU/R85nQ0fczDZWiay5ghjwve3T3hvWLcDCOgAH+65e
9wNBSu+qRvwM7HR1FLSMbyaa6ad1rxCzYIgmuGBQA+WGvTdzeFGyqAUbM/CwpwEEhZmnf0Gj8wbL
CCManUc7Z50S8EWc83VuSNcJgiF4b4ThCzu9xINgGu+tdd6ASn4rGnPetJm6GXqeq7XevITrsLKk
8oTk99CF8IDWcSbBA5QWyX1YDNextPx0HXzUOgIF6zBUrWNRw2OI9It7q68jk1NbH+U6RBnrOCWZ
q+Q6YEVMWtBHnmwmr5yna5lIJjF6Kux1VhM/pzbGN0iSEN50601fJzs7kfthzB6mVB4hrs4bBXx0
E/2cB9fJcFlnxKpquOGsc2M0ji+FzZ0gYaQEn/lsMGIKKLNI+ssen8glaaWnuTApp3U0bYtx9Hqb
LS+PGb9cB1iLSTZIMImU63BbzuExXMfdmrm3Z/5NnfBrvQ7EjHkJz2GG5GQQBje5/mlYB2hjHaVL
ZmpNK68Qft+Ln8P2OnbTtPLgSrWL13mcuVyzyttRj2nhYWIX6+juQNDHV4VlkameQYk1JnP+FGfw
cexiX3ADyMNlOkDVOvTr5QDwo+sV64XBWq8OHXcIXCj4LQBV8+nhguFiRvFd7hzhevmIVbrL1+tI
sF5MHDQYHrrjLmvni8HdpVkvMSW3mYpbTVmDJWrWi44ypo80du8h/tkbCMxgUNZrUbvMn+NAdJb0
DIvZ0BSeiReb5ygXqmy9WqHsPEC14Q2jW6sOQwSgrGIenXNJ1VEZHdIQOH3Ena3DhLmdFOZUWZ/p
pfhIu8nyuQYTSkpn3kadzSisfzajOIUl17oFwIFN+bqK6qNt8bGpJtr3mFh2zqQRRe/VvZhMcQw7
NnRLwhFhmMnZSPOreYn2EPdOLADvkiY40WdzhMryEES4MSa39YuxuZ7L4KK06rFy6OqwZlQqODfq
RDC+4cAj0UVgCLNBP+6TtHwpym727NFN/awNmMqhAo6h6lCYxme37XoCEhqVBAV2jiJO3yaqCDFS
T0CY0JVzxwJDPJn5Lp2jF3P8GBv0Y1smMRgGcYpU/kaHCfkPt3/IRtrlg6F8bhLb9axWezaF/IhC
rshzaiONWfKot+V31xRfl0b/HAzeDFWhHquGF4wGH8uXGbsyIyzqXZ3bt0OSbkNEtA0QcG2TZcON
1NJ7flSuwBEUSSF2UtSOFw7kxhb6K22e2H7k6EeC/VCAAmc6ihGIYhW8RoRj900Wf+RUvWwCgRvX
GJcCpMDwZLEw85Q9LZuRjjC3/Xv0+ecY8z8q0efyR/n9v8w+f5ShXdcxXUcJqRtoyv+afUibElgw
cTgKC9v/Ohb9Fik1vrguxmaYqWyLLOyqv23axWpytdhisa/66XH9S5t29vL/NvkIASdcuQb5VkKl
zr8t2uuyFoBikui27gFmHGoqSRid7YuB/xJtNNQCDUppVa5e6b5adLoEYlsEcO6mDjbcP/xdygjd
z9FpD41WWMF7leZsasexWPsbLNEGVwZJJGMbLhSb3mJ55UpMTjDCtG/05tSjusolI/vWusFKhy3s
NXU1Kz6/PWQNh/gPVbwggpq4jg722LeAvxK2+KBxG3mo2RbTyJdjPVT1mDWXUGTYv3sLqWkbEjdQ
yFTK15eu1z6o3en+XsL8460vebP8+dT/2MTsEOf/fPOvX/bb4E9ompSybmCvEwSDHBYtv3wm1heW
oFhJmPnXLcu/3vkWGWpyzlz7LF5dPhS/bWPdL/x7XXccPkaOrtt/aRtr6//53ie1zSPWdPkH3wp/
0u8XMFgUJ4VtIr8tjEqIc2v2IDTndYoHvzuPpruZpoEkTGZX3+sh/7qUPLgmrXhg5MLUaX+bB1r/
qj48NESra1w5qPQSQrCwb/SOqVWjRIDnLZM3RIzBl+EMf6lS9BNU4Y2mBSkCI7uQJCgv7dz90FRa
bWgS+iEgK20jZrfeRQ0unfg0CZq8LDc5a1V92+il9CFqLnSrqgHOA/8NOu0P0sslMeLm2xDDrMnT
mRIU55s2scIYO2NjT+HBBlFTLCmuyBQLq6zHt9HRnrJuzjzwbQ+W7F5D4l975Cxnj8qlLmE8l1uc
Qh0ScNogNofv9CKV2OBgLjpuc0fMmG0y+wCMdQ/66uuKMHhNJn2KuvwQXb5HiHxvBdLf6ggDSuNN
WMQat+NXuwcgRa89FrJywjtbrKYyzGVu8s0aS1/HcobD73tjtpdmiV8klrQeEL1n9qHclNjVNL5Z
9NHxkEcxSgdY6w3g+nA3p/EDCeWbvtJulp/+Nz02N/PqiZO1kx8TgzNEro450kK3mmT1Ra01kEIt
sj18rXSu4eQH9aB2dZidIyTnLbzcJ9VqcCjYMbsY9ZySwV1380sFMxS7aO0cm6owmW3GvbM6/Zq4
j7xqzpx9akeNn6yOQHCX01auLkGD2h/PppysCcdnaml2GYZCpfcXWDEjcVq33sNtZqdtYojBhmjK
kN6U1ZkoxoVBHLNirkkIyqYW7PmgBdQTDCcda2O0ehw5n78lWnOvBnk7YoIME9yQimYcUIRPeScO
rjGhfC/qqeMyoOfhc4uhEsOYRvjMxGO5ui2H1Xfp9Msrki32XxNQqV29aKtHM2vHJ211bfKl2RYU
ar2lmeZh1ii3wCvGuIfdM281nAFldRaze0nFDNmNJgQAqASBQc9CD2d1aI+YrbSkcaiMjE0vwF46
UgK1oV+ALqmgSny9pRHWWv2oVpq89KlvZ/GT1SFMOatzlc+aL1Yv609CR9F2KJMjla8TgCowePqJ
KxzuXQTQPCG2zmPobh4IS8xFvfg25tl4vZ4T9WMl+dNZ+3/ZO7PluI0uCb/KPMDAgaWw3XY3eiPZ
ZHOXbhAkJWLfCjuefr6SLJvyNuF7382EfpkU2UDVOfllJohtCGqbkS+7MS39TlhHbX7PdAgzDShX
xXmg2qSbOGbaEtWj7rjvumJ4a1e8y0X/5AP36mN+quf5zlTUL9JNDDqGI2kuWOD37UsuFiJ/Z/JS
l6Po6U2X3yjiyYACbSml8+Z3s5WfsdFejFV3zmvtigVstk3I5FlAky1/mNYM4riFFbec9hljm2KZ
KV14h18DG56IsGOCf0lgslxFQLdIG9D4UNHT6DnHTuUpt7bmISqJZ966NGrMsuVq7bx1CgQFzEuQ
AbyLVtHXUdv3W8rSjmx7h7UJok1v4kuqmG3iCsW2a9o8qBXR3Ypm71Ax18QJ9vF4uiNqtF8zUgf5
FI/MeokZlKUteegqHgnPucplArc+hacqt0oo2lBFK0d3YSiuq9q/80NSfqbZWxOjNq36OUe+q2ki
NpotK8X8WY5MhOE4XGqsk/BjqAfbTp9cB5eCM4zo5/4o1gQFvE4l9wFi5tmvlkde6LdUp2NG0AsE
V7M/1wInWQK1N4AF0afGumFoLbGyneo+9GgFCVGosia/bOPhnNiipEudJUJitSu3kkZQRjl/dxju
bCf19kvZv7YVMqFf09Bjlma8dtJGo7hee4ei5LyIZbLzfO1cztWrY/FsNzkDnCiQE3L2s2rFUJ50
AgwI7mqeDa9QEDdjfzEjbll0UTOL60zOvLNJYNW3aaJ35AtVr72fPFU1H6QxLOnQjlgB8StfcdzJ
9WhZ2aqjwnEL5sDPFH3lgENn70eiYO0vMh4am5oUMTzEc3YeORPXXUrNQWKjC9iujQpJYs+qp4Fm
06eKWyas9rLWlnFDTsgVUboVUKaL3quPOGcy58HucAuxGbIrm3TD+uukWhNakT5zy0sgdtDsnb68
NCynOYGtX3H+TyuXqADdIH8iryVkpdkHGde55yZP80O7NA+WyYOfl9YT2Z3XbCe/jA02jzB94LDX
LxDDS2rb/UObRNfE+9z7S7a3NCYjglFJJu3RIGcx7kNWVC55e7AFYuRboVnUdN03cvPRPlRaVVPV
y3auPNoViyaw7VhQtjiVQV0XCc9KHx50SdscTZT8Pgdzm2Xe/VRivPFCjeDO6IVZcRNlWDyntN5V
9K5CeNY3VYajEJwiCjTDfqNaASdHl3wSOjN+2jg3eu88VsLZhXU+7ZfIek91LrQqLBhJRcaBR5Tw
1nFVlRmBhciJXLHLlD44I5n9FWGknxwSXXyEymCp+cWSX9Fu4hlDZ+rOIyaW9EVnV5hhJVt3SZiu
m6G+SAaSVUUnd6CdPWSJna57PdunUTetEw+hWFe2z8YMyzUOVjYTvvcljmAMGi8irtywdISMYaAZ
k9ZpylV5qzpPhRcZ2G1De1002n0sxwfsZ5BkVGBWY44b1yA7pvc68ICq2ZgivusctwnCvDv0Ud+u
C91/wANyE+WjmrkphC5q0gUaAPq1RczWFAHimll50Lg58UCmOqJ2+1pHxc1kcp7z0+IISfeNo4/0
PyVfR0YPrXbeHV271yyPQ6BALcn87N1t8QiZufk2zPLC5yRfza79BvG1a7xeYmI1jmFJ3qi/kC4z
OdlTREboupmkufZ6Z42iuY3CV92LLrkYCOwTbFyMPj3WtsTo0qfpifL5Q9iwOvK87FOk2XAcY3pv
SHD8utduVcL+irTbg/DHJ2JqibeJl3rV1VVJFCSD0Wz3CIlZwz9HkG7vjZK6w0pceE1143lQDpnL
MpTn7t0xaVPgMzMFOOi2rGyf64FHN5bGOY9KueazcGXRZxCQTM10l9V3WFXstc1WnuvlxHtallcT
7QRb6Yij4XVvacEmyEi6p2aCWyx6/YG57UhH0D0O9mIztrxSXR1ukPWdNwJF+J070sDeX9at3JY6
Ce46wZa8DvWKT2361eduHA8OKtlUfl1Y2S6+aqqQy8E0y2d0sk3npg/1gIe85ZbnZrz62Mr369gf
3V2VJ3yTvbvTJ/nuxFzp3Gr6ZBXc+UjOAb1Jn3uSOELyZeKsfMHv/pp2/bUQzZEqVWMTFdOWYgRO
SqvZz417O8VGMNmKKG+qu6n197i1sX9om0ZPbzpYvjkxoBEsXMphHiRyuJTEafYJLLmtD+axTQ12
a5FrZue8XJxn0pcd79RoNBafc7sjXmT2KNG0a+34bfT6z+qgqL2/n0HXL/kLXPBL++cpVP3F36ZQ
LA14GaBuhQXUppYgv02hOosW2za+y0hMor8Nopb3C9ZjMr0cUD/rZ7fDdzlLMIFiKTYw1v8r+clC
yPqD/ASQjKjk0EVtsvdRg+rby21SRi1q2v+WkccCd/BQ+fU82teombxSPZx040XvDvN67M32curN
amfpCzIoemiZCoKdyuJVKqmURoV9Psd24FvootHoWKtUxM2aSCnWJijsm1gJr27jwACMEymkkf8U
K3l2UELthGLrhdalRMH1KnyijEG7Zq6fQqAzXpjeFd4wuHlOrL3X6ZczedHgOPZxQSOe0Yr5ZF85
pniIlIjcoSbzdNIQKJMzDdTb2SwYXhhliIHHKcUbb0ziaF0qhToblisHyXpS2jUD57OPmO1Mw4WP
uD26+b1mF1edN9ZrifxdypCkHKPYl+F44QLjIqtsjUj7ZCKcR6APnd646xZJncD0ZxOJnVQQTFz2
tBsmm/2Qo1qTvRY6DGVec0EtlFZvTDmdBpIb1Rw2c+B5ZR9wh5tXNLtcy5GBpcRWVikCYBr705ij
fkXLaOzsrNum4AJTNoCOZDTEaeaC0u28maAFWY/SpVgDKypvJuCDOS4OCWVKq9Btb5zefcitZZPF
vY0Jb36m1BtDwQjcxm4kW+dlUm2tZGZjbbpkti1nyaVia8T5cYKLiJcCiKYzHxze52uZM+k4FfLK
4JqnHK5i8qK75iTiQ1G/RnRkjd6FM6cpAoG+TdwBS0aTBElHREoH2LGTvfccOxiS+6aEAK2SHVYb
xkN6iTPXAcJU/IzZGNscGoSwxmDu5n3CFIUNJX2V0vrq2uZXQuUAkyBKIic6TAoxmfWhCPB3ikfL
znT0PQ9ZEyalgk2BXzzksCp2H2+lF2VbGnhlMCugxYwc0jq++TRKu++CcdDOST1+4Qo3Kp9ekq6R
GnZLA1vhds2R/BQTQqje+w4x6vQQMNdk1chPi/TXijHScFtvp5G7jlEWJLvphrtGGA3oBjpb5va8
1UNGf2Mhv5brJpKDnd/6NJk5ZmhBx8UHHHe0Trc0tJIHvaGwhQeCy1eApdIAc69MTDSOvtVyIm/1
ZOkvZgzjoRa/WdEozl1Y3HqSEWxyLHngXk7lW4f2pS190IqKOHV9wYvNs5EW07Sy4vqGFr7LuND1
Ta2nAvcxP6zSIc1muQZ7wmcrPc77IjxMDrplmI+rAdjfN6svoqUVrpnTl0IUdeBmxOxrk5Zt6oXa
tNHG50sWSLSJFw01cp0unzFNfhnkZZoe2moMkqrhEAv5fQ9F+DIvC1jd3FyFxGSuSku7m/CmlxRb
kasWP2pR9jXreUJMvILciO1t6+PF0gqEbAsdcMjz+6YM3/2hYhogIndl0ZAjqjIKxLRQlFQvHYxi
U15q5mRf0f95T0ZBc5qGGfMph3+ApkGa9zKggYchjgG2XySwDVeDzBDBXa4LuZ/cxZKPrS0i4yBz
Jnsk2pTOC4Jwsnk5o3ujCy4WOW/FsLCR0W6tRvZE8vAMxUsTrrQBlLbMshDKiyLAqmE/EvPLGkR8
zGb+W73VnAthXeRVe6eH+n1oJxVJMMMxZAMVWMsy0b5TSZleI4PJ58y32zFgAHHSddunF3qn6lGK
1ucmN1iFuU0Yy+gPSNpPHtG24vK/68B3EOUfnY9XL5IetPblz7cB82fvo8UWwOVMF67C/3+6DZDU
TYu6i+lQhYT82Epb7i+czYbhwomwb4NV+X0r7SpBhmhPQt6FgMT6d5cB409baRV+7JOVJSx8AabB
d/7xMpBKLTPpZ4qpbFhEeEWJof15otPSO9j0mUU3lTZy8PaN89mJxSj3vlY2hINM2vhJLm776Mei
uvP9xKbD1+pHzpDS7Z5aqzdI7eihe5045e0P70u4Dw+JQoBzBQObk3OTQwdbkd6vo3xWTvMXJmkS
DnkOghC42FSUsfmNNwY8noZw0wMixw7jA5vRiIdzIKlBn18yxS03imDuzajFIM8ee1Z8MxrBNi8Z
vzXFsNi9fxCRlKsBLJrWl1sBJl0kjrHJLPfLHE4ntPtoQ/TOSwNaXYNYx14Ka62oa85+jmETEttT
THal6Gw0uNsUXHsA2zbBtzOnzKmsIHovRgRvQtPbiBYcXEgWIsVYo5WDgg9N/UCAJ11NAGarpRTG
inGM3BbGHTTbYYTvYL9EI0C8ntjwXJZA54tLerei0FtKvja9Lr8urZyDzCd702v7fd5SQg7EbmTd
BjU/3c6avxaKc8f7uu0rgj5jBa81ioaPBs/eJyX/lxgmqHK/eiyB5yEzzh7JUV6dv5F0fe8oyp7+
VnEZAt4ntToU2bwPiskPFZ0f9c5lZMHrV7m45Ty/F5KXV2S7WC/KiwXEv1asf6aof3qbVaURToAq
UlUHBu0uVPrwbqY9ioneFD3LO4wEXAkeU+UscJTHwJiSwKk7hddyfCkfQowhQTQ4E3rlUXC/2RUo
fKKQuHj0lD1WYmlYwFNh3WPkB9wOjfI9UP7xgKnyNVSOCK4xPS9wfetK7wkf37MbRuwYjRewJK5d
6tvQh1tSyrZNuFxH2C5YEbHsYSkwV1Qm95e5n90sMyek8muUyrkhp4TmNeXm0LF1oJWgh2P0IEJl
Qwsn37jmPWlAVqtOuUIMwnHXmky2GYYRuy6uLQwkwnduhtbDVK+8JZErAHyaz0RabmLbZI2OC8XB
jlJjS5mTkR5ZjCrYU7fR0FQbPKT3Xurik5mupEMkNRYXupkOxApdpsr7oisXTJf74BXKGcN18wsm
Wh6xJQJ1n3Ka9DDS8I93aESJnxvlsTH04trEdANuuW387BUdac2lXWerpZpSMep03x078YWrPDzY
VyQMO74ejdqcC015fexvrh9GJQr9ipdROYKQgM5GGz7nyitkWaZcxdiHfG+5zLET9QYXUuxFxPa8
dNiNFpsviv0oVd1GoU98ZwcAr+8ENiWCkdhSY1zqlYMJ0J79I3yMMEkI5hULzE8YP8LuRWLI8txO
GU7baTDYjC8lMbEmd2KfhL29kXpPuMC4GlWFgWCcpC1xMnq3K1pokKisqg3SmnlDjd9RI1j2FPNg
rfmd29elS1aaPdDK53Tu9GQVRE76cXOShpFfpAKmqePHEIy5lu8Nl6QfUF+XeFgkICgRp4v3nWZp
XHhjvvxc6wb+nzD7D5n4rhsbDNF/P7MfWGX/+YBWf+fHuG7Yv3AyO/APv3GfP8Z1AyYU/66JQe/X
OO0PJ7RwhG8CV36XjT/oxvYvLvP7j6NbDfk/MsJvvlOg7R/+//8p++KmQklR87fzx3GdKwP0Bd8D
sxLn9Ldx/sO4bsV5bUQDSmqROfG2Ygu1mapCeMt5NodlqFcJfVaLE4h40OMyoNh2DNAaTSPAIzSj
7QkcIgiOXtLMuNO4jYA79qOiHg0UafJb7Ty2drhii5yjSlCCcI5pKRuoEgn9qgQscnpx4/a9L8uN
S2qtuJhse2zRgwgWal/chXER0Ae/jdjI7zSrSML5cvqO/hApLHdpW/sIm3pMCJJEGBhH8cCmG7dA
QlIecBFPa5YWG7D64QIRmEpfLylPLh6RW8PJxle9tG0KR2mzfh2EnGDYKMuBb6uCXFThKdVUaYqW
xnsWMoXaB1rz2XDN8ND2NMRkpTuejHToNgCY7xX0COtx9tov5Mu267wTJku+0DYPMf6yezTXYs0P
037zlpxalTgfLyP41BCH0S7XhHXrLXoeTFYEGtLrRGx5BvWmdtdpB4vsgpPUJSE+aBWkBRg1SWtt
YYwry7Be+Y11+wY4nVdr7Ru8e2Lzs7XUy028gK2tMrM3XzMcTxd900YHmjnbZ8tuLW7/pnlT1n60
Wbyiv+777I0faXkAH8bm09KRtU7Rzq4EFD6iSRWf5iKLNtFsJyc7adudT6BzkC6+d2Inbe9JJ0vJ
tECfoRp+fsNxlF/aY9g+9uR0bR1guFUf69UNGXD5wla4zbYEFKCzTo1zNrJK2yaAkTdWYuFnNEPU
9Hp4NuRIf4MzXLRtdiQfDLoWaZ8SsHl6H0Wc7726iI408KyGrGIBYqeudkWdLOo9ZZPEwM+EXnUd
14pm9spdHeFBRX6mUNCWXGUW0w+Pse/SuZGLm97Xnio9NumK9epr/jnhVssKyIrKRB2UUr8G/ZuO
uTdSRpmUQ1BpXXol2nq+jaVH/0U70tOc9FPQzMRmhakkZrpp22jz33j0bTyymGX+/s1791L+z9VL
9/UvXr/qL/54/aqiA88QjuO432IUPs5H5i+2CSpmg59Brqkd648QBfcX+FjM0Y7t6LqC1n4akECu
6VL9dcv6rwYkBeX8hOqrtEXPM21TgfrmN6jnw8u37UdScZ15hJK4oUMsmNHWPvxQfn3hf3zB851+
+ArKlw2ARF43lk6X8gYBs/RxAHNYXVo9L9dr5Mlj4hKXdO3b51bsjfBmHE6tEfzz1wNr+n++ovqO
PvybzMmTyQIOcp2iAK08cmL81cxDo+x2VXseZeUdh86uT05mU/DnbJ10boImnEI76IrODSgLcD5P
pm8eHAuAeG5472O9YnHlxVhz88fSY8Crpf5l0LJ3f9KeS6qoKvwQKCYCK3DE2ricc7gnM/YCmeNJ
4Nod7UXm7DCNJ1ub4OVtVGN+DOeJ/oQpwa8mey68C0mXZObcaSPDVJ/csssmbAwB2E2Q42kokxF2
6IIkGc6YjrJxgnCc8RyqjVWosVatjJuBemC2tYcShwNZvNFF5RusXLQHSQ8T2O7nYbFU8PF+cJc2
MOBnk07sRO0d48Qm5X2yCPYzx0utlu0ujOerCl7wzqVzgdHSmf35zmbO/doQBNudEUObet0XSDf0
LovLDmjpRLgu/QptByLCqueVAemSaedKEwWr5OQwZeOV9MOTpmcnXHpPRo5K18DosOUil89M3oA/
v3B3toPRFlesyI6h2n5l9WUXjkHfzwe4/xt9adZl2BDKNlPnNF32nqQ8bCl0vFLjRTvoT02v2sEq
FL5yecAtwhFHGfQp6cubMut2vTeesiU76hW2+qnGFZZ1DNnNhHrYDhAggii9NnUfmm4m3FZD4jeL
uj/0/djtqK1sz+rSccnIxKIOCisvvvjaeC1i77btpYFlOO8IG5Jboy6OYZ7c9KV2N1MRWVKuvIIG
D5i1V8wVX9yYCl56os9mNAZ+XwC1TRyepkNZ7HxmBIlXLSqrM4rdKIetDjPaOd6KprtNVVV3DNk3
RUge8jjRDdHl2XA7zfEtuScHSbmCV3vPgKLrCfPLfa0TtJcm8r0kpIiYk501gnktYb6COqQBaviq
j9FFCT/GSpc9vOsfTDIMmWKYVMlNMsLohlr0K2GjmdoU/Og29tEST03IsVjtUfxB6bsNjM4JQWhj
jtqBd8R59iJW9YmOj5w06ca3HoVs1yYPx7rJSizmdj7vMzw97BxLTOtRDzaoHbN2uW9V7CPpSjgb
q7t00Ddpitjfh6m/7j3zxe/TF2b/K1qy2cDg312P7A5WYTsWazscvP1/59338+4f14E3+Cf/ShpU
0fC/HXZIg9zmAaq55/8BUIXO9l2ShnU2e8DRLOp+MKo6VCsyHcEttiUMaNXfDzuC1XzXtH3OSeEJ
RW7/Ybb4p1nDUkHHHw4jdQgRf0BmkKv4cRaMf9gGijgqQapn49rGeZDtkwE8qfEaIq/Jvqav/UzC
1FOI58Fsunw3IutpCZe5QtGd5Gf7IVJAQqK27Cj1tip5drBQEjh00bNeccjgtsjiXvq9nWqf6Is9
htE29qJrQ0V3VyrE27FnH0GKaIysdUb4sOULlYS4gxWaIMgBhwbnrWBp3VaM3aelKvYEChAabg83
yUiMOAb7hD+nZktFjHM4XpHdDIJF+nipobsUUv+akEs+LuYXTwWVVyqyXJrTXaFCzLOJrcOsPcmF
pHIUA+JKyfgcFv9UOvN8Qd3EraNC0cnJ5FJKTjr2Jv6HYftuqwj1YWnfJBXDhgpXp/EChU0FrhuW
/anS22PvzBcch1eR7BvQLF91XXRyM35LbkewIsW9JGyTDR5AMJ53lfNufMt8TyZZ7ONyIF19KlXD
IidyDjC66sRUBzoLSqJECfJsTS/f6vOcHSxzQKlzoAZw2Y3dmR0MWapLLs9DZaU7fLcN/GDOz0iR
qK0Si2IaazkJMmKJGiIXF2muxp5pUkiB67VqWdv0MZkxPvtISk/pJHPH+cyHkuQYykY26Tis48qp
jn6+QKnhjLoKCWvajH7fHmNm2N0ko5kdDalpHKDA91pshTsj699Nv/J2DeAr77ow2huO9jp0/N5M
z1dWc0Bagwv+Kmm1ao9A/pV2EVIimCIDxg6YXF9QNAe7U9lpfuNZURYYqCGqZyAhr4OiAZFTV5QN
rb3DZ/mVpGt/h5+NPY/U8hsI4+jITw71mjryF48MXESoRN+HugqQ1jHzlASIMsB1mdwYLrBVgfng
tZ5LWhlbWN/WZqBE9JYXI5GkF9HYy50fx8mqpvN0V2M2JDMakits7Xe8XYKTMyboWVg75dzE/qzK
/VLV2So9T7zqBR7ImEonjIXwWUQqcP7XYiCkdcRtmIalQ/xwn7/ysEVHmZo6XcgE8QRxymTKYOpN
NB7bMn0nkmbe0/VtniuVvothq70A4dapvK6TtdSn+5xLz4asLxu5zc+2Vd48sjuOqNELO4CxsQra
GJ/40H4iVPQpr8hkDj1/DOJimYKByltSXSB/3Dl9NMqKCvk2+Tz7i8s6K4ovwymaoEJxIdoOpouq
dJuD3ztf43z43Ovhdow8tty+9j6mnXIPJp/YhB1zkT9PXI13WJ6IkC6kemv4V/wIDn3mv1c8mFrP
56ErvHvds28ag1QsA+2glNXJ1cWb6fhPQ65NG0NOoDTSO3hS7qulvWsX/6Eh8SzQO/rgm17161DT
lITJvLPMJV3TUQ0tVZQXY9TCxca3kc6qxI2YfUnebi5sAoPJ3CEvoDT31GgfMze89ixub5PVqGB1
jyckoWOGD9lqTvKSpF8/eU09miWcrKPM3Rrw9gtus5OqiqIfjt2HQ7CwsItXv7V5Sel9GThWc1ON
2h0Fjcp1Rv1UVPY8wqqSKlPlVK6qqZqJytnWEy+hsBqjc2HAbrY8JudePTSLKruS6ot2qgArDRN/
p2PDvc0j6rHotxlWvFn6XavKszR78ne1oFCLBnOPR1qVbKm6rUkVb4UA7hus7SLwVS2XI+33VhV1
ZWI5IGJeUz9yUdDkZfdUjNErYXJvwktoqcIv9hnJNnZt8hJVHZhQxWCmqghLa4pOVWlYCNe/M1WR
mJfy3caqXMwc4U3hLVmrxqwFZlVCpqNf7MaSf6mtKsogK2EIiBnfaSlVHYjZ3E7Z1ODPwUnI66n/
b4v6q/uGyffvZ/lH7Pb9X1X2KBfLj8sN21KKCunCwfticF354L5RAbAulSjIjL6ni4+VPQKpk5gz
xEdfILSoXLIfBhzrF241JrFpCKjGtz/6F5cb1NSfrzbqnmSoaDbXsFFX/zD1TroWDZLu2dOCLQQ5
nvU7nz2v+P4Boaky+lr9xTj/564GFsl0RRgedymahpQ96eN03cyyiSJG7BOBHC8jHPQdo+GK6P51
ty/3obGimSUodpQSB/gGjmJrBeY+XP+67v/b78OACvvTP9g2PQx3bBxx2wn1A/kw5hvUvjZOKmpS
oWz/IYsb3qQFB/6y98iMBLs1ktw50Boz3qUmhnTDMcRT6pHbVlcpxnpqHC4MF7KixvY23YBv3loz
sufGmSMOkYHNpPV5YBvo3VgxgIkkp0cPUqMSm0HwhnMyLb8e05wNRlLXlRkA3/bD2tMicJmkDQEu
s9kPbBI4dDJq3+xcjCeX+LlrkhmpJzDqLJ+3VUgDnSKgtBxahCl/rKxrfTDs7HLI02vZZcildNns
7bb+UsJkha1+7w7Nvhytna051c6kYYCe1ubZnopDiLV3Y1Gkt2kxkedz8465/JYZ/WQW0Q70+eC3
0basx7fcILqWPJb0k5tV7caPsv5Kc2t5alqbYuTEp5ipwImyUElJvrb1LtK23Isw1k9l19RBMZA7
SRybzXvMu+Imd2pLSncX0xtIe1roPizdh9nQnnMzbjZVGtvkbHWRSXcSWxElDhUBigCXWaH+E525
NTJHPkiBLrxxvDK+bTHpBr1ryMCf9OmZxf3Mz8+saIvKgIeFJokzsJfbxunYXGiGcfrwCviLj7qt
VlO/L8cAByzXZT/mOzZbLIyd6hP44RNmT8zOURtXJ9K0jlympnUWQbfUo8Bz42Z+0AyhWlc4MuHK
oF9FrsScyc/GoQ1+PbvzyQ/1GYF6+dxNlb9tUSzxtNfb0Fs+u3Zoc9HhbhQu01OT11woJKiQ26bW
ZhrJ9sXmSQRWPAWcubsRGi4NF6gsL8Tg6e8VfzOb5k4QBbJqOskvw+eCjjYH+r6pyA5fVTqi3Bhd
miFnBz5RYzOQUAFh1m54dk7j5Fu7JkqzVWtFD9FY0dxcXJFmBhTo1Ts94xfs+g0cvZ7e/fOP9mfN
h58sta8O1bC8LolsBBL5+SfrL+bo10UoT/Bs6Y7nL+cfT5wO01ZgVzRhiSZ6+ecvaf5hLfinr/mH
36Y2Da4csqg9NZH1ySbzYuqjarO07l4UPbuDkNIBBxnbZY1i52DVMJbz5SL7eOVp9mWVeM960jar
odXeuftv66a5MivnrIfLmx01n4sxaTZwFfXFt2/8PxhZZaH//ZGs6KOSw/cPOTjqL/04kFmts2lg
r8z7nAdf/dEPZdO0fvkmKTqUVhqmoaikH6t1la1OSKnONp4u4W+LiB8HMiCyoXAh3UJLF+SV/ptt
A1jzT+8Ptg3s73l7CFOo74L/4M+fcrIjGJ41SESriB8bK+/W+TyXq5JPzsZYiq3XODtjrMjsJAll
8h8ZZbgB9pTw4Fq4Tz1xZVXdoUhTXjRe2G5ctyj9IInH+oGINfRPUz9TpC4PHaURtIQxML+aeQWm
VxrWALAQDgWTTamHtLy46b6lgyYo+rQ/62WNKaF37saMdBZvmNnJI45OpbWpY9wGzVTdz7P2WNnl
A+alfqWbCxymHA+ONl/HiXdE4N/MMduABQ+oWt9FqX5bpyYdDoQ4DG0JI80bKuyyq6GWGbRh+T5L
VMHYNLahcKONKQsrsM3pugNLYXMHgjJY/Wau4i/NWCybTg9btgFeEOk0rNdVTAgMcjVjiibmw4if
aB2zqDR6ws6IM+8N0vV6d60bgKdDQYY4POGFHOqnWPc/acKtsFVZZ866oLOLxyxBdZPp8sDCdzv0
Rn0y2CwXdfWOSLIZZHLrs0JYQRdeYnw5GMX8mLXAKNXwzrhEdr02Uy5vWf1qYYu00rSsg8XM9k2r
1fSfOKpp3dyEJvCXXccemFc9r5e5waTckesew292PuRrleq8kpmRAy/LFijumqWG7r7Fc3QsLWPe
dSF1pu1krBEdDrxN930vr8NclmuLLQmSs2xqOBmnL3adnTNW23lxsDq5blv7qpvIirEqQA52K1uh
h68ZkFqWT9pK0PzEKPgSOZQw89+EcaLKsGLAGLGQrGJLe9HRGtZyoLrHyKy10fpfZ8xYVwQ/DYGn
t/3W7GPnMh8tkhNLeRe3IdeMrlC1cdFAE5Sfbnh9qiGG5naHgJZ8cEGFCoPCDjzVOZ//E2FpO1cT
B61pH3Xb3uu9+TgOmB6juNU3XWsaJ6s208u6rMhPQAsOYpvVVDikdFZNqVhb2MeJyDP0Uz1Z5jkx
K3ef0Anigy/PY3QsiHpkEDVfMB/Ym4z4pmuutSSmoqfPXrHtO24tFBnnRMWVr+hEW3NI6OKg1cDv
CBOJ+X2mAD/4XKhPnordh5faX10yfnpHfI8ttmzb4RbrspVUJOTHO0ZtTUOWa75xnRcPmfiCVXIs
Dv/6S3DeOmw7eUfqpmp1//gl5jqaWsK4xXXWvvbZzVzfl/5/hOz3sVH/x7GRZwJr8Z8PKfW3fjuk
DBgb5iVLYHO0VOb974eUCUlj65CxDFPANvxifhxS/i+0JPBHv2cz/DY1UhtCcCvUIXMlHxpOvX8x
NSLz/vQBVIcU46yn1u58Cx7j48+fDm6aeCkdjMHZUrvzYXGqAoojtrrw2kT0KQo67TVz74WqjbiP
72YREVTrUHNUmqT9GCG5f2PeZEHvd2LT2hTR6aMqOJooVeqH6oX8T97OdvKyNO20Kay43cjWQSuL
Grj4lIWa/4hJpwvqosUi77WMBDPhV4nvtBvKQsKV72RUoWrY/WPZqUDI7qKHFFkZbvI0GM4560tn
PVn2XdLgMBz0Ah0vrc4LQQBsawmCU5NwXjlrky6/tU80wSqRy4ufsr93Gn3f09RN1qp5Y+odnJ1Y
qi3lnCXJhzl9eG3zboXRC8dmR8YZ9vj5Kx4Wm0BiNrcau/m8wNdniqe6jCBhMNegfJbFGr8R+E8N
a2dV2I8W0h3WxjBdWAvebFMuX3s6A3oyBgyf0gvSk9qaHAirDSQqppkatHXRtcH71/raUd4cVh18
KQm9JRPuYo/MUVEIVuh2nHbJvac6oPO83gPFBFOV3ueURJOfdUamvoixd4YF5mtpF2eKSpFr6ZfO
tQ6BbEEfZbWrGd7Wc+qjwY6upEBpTXz0pT74l+WQ4CCnwt05ouvIM7b6OvyMWZWwqtaqovKsLd1c
7wqDYmk6CvTneUmxozpD9kbxMX3o7O4Ts3/z23gLIaDarfjjpB+/oi+267Slk64Ypn03xydRhl6A
pWr+P/bOazlyI43Sr7IvAAUSHpdbvoplaJvmBkF2k/AeSJin3y+paalbZmZ1r4iZCcWoyWIXC5m/
Oec7m7qLPgYNTE7iTc9IyO67ebwRUryYJIrq5fwcS7Z/DsqhtRta32JjPAx6OL1kEfLtuKvcpYXz
3VMyUxukXWI3N4EP+rPxtGPv1vdTzF+rUmSbMPQuwYggmd3PB3mYqz7quEVTx193zqTvZvdDJKW1
jkX3RXZZtMorCxCAZ5zTkAbK1sB/BvOWi9teNbmEpVdGX8O0npF4TvMGdQ4XyBRuDa19prvflTwy
XOYIor0Jp6bbzusuVDwvJ92Pg4UStNGup0B7auC6OpUpWLQkD3YQhWtuXpK8gwkVrseou9llbuou
na48FDZG7ChnEV979iJy0o826i5Vbr3Klkz7jMIrnZKzZ+hXldI0YG66KoaMntMEPpBYxLpH7CuS
Tg7beswDrNdUb4afvRap9zy75TrPFIorfDZTs7qbCYFVsDZ834b94GrR3WhoC90fnurIivdV5O/n
sb4KQq+6Csr2yRlZg3juneY4pK15F81Hg8eao7Lmc543gE75hM5sw1aVKPoVhNpbyWYt1csd+Vbb
Jon8dTqSd8gD5Ly0st1HRtLfBp6MFnGRbZiLXjkdC5x/W6/PTa8apv1967V6z/7PuWy697+42fjC
32428xeba0MnV9ajy1Food/aL+sX5DF0RLgufs2v+n6zWcihkOnZMDwActGj8VX/ab8sUmo9nSoI
04epGrp/JCxVzdXvwxsVZiswojJzpc3DSfJHZVMXoE7M5gJNYTnu9DQ+uiEgBjn9+hH52znkr0yv
31+IvwmNp2vpPnIs00fL9YeBqMaZZxPmMFxT5aX7LtQ9a23PPYo/eAZEtaQQel1tJbry4k/9sU6r
B9doSApsgQAMOca3tBHplWxsf2WiPF+aEwwHnOyIVYbmiSiKapl7EUc9pMJl1GZ3FS+4NKrsutSB
JCFsxbdeG/XK02QI/ROjfK5Q7PR+fqI3BOK2aMBtZwenotgEjtzQsHarnkwsUhFIJHetR6j+Jx9u
CnBm8ymykCri8LzDcnar5SNwJfvcxbrE/o5QyQEC0fjyPAQ5k15fPPCYk2ETwikw1CHSy+7G1ubN
YPWPvte8g3B9CfMJPw3+sBQLOXPJ+NoGVei4ebxxXewKftBs24g+0Wyah9IJd7FngcWIoivdt94K
4to3MscY4khitLJyrNiP4Y5AGlvAnZ5fRJ5LrrLkYnlw1JT0SqPDrZ30hQHiQ9Oyfh8R1cCcv3Xr
fmtDN8dUiVVBtjk/KDGhYVdYy8iw77SJ4WzeAQl0/Re/y9c6A8me3e2i7S2EtzZxqZRn/P4SQET9
hweccqE79kmTPUdkkeNEo9YQjP+MAUzLRFUzRAIjhMiu6yxKNsBBtqAITzAcIPgIa+sr7mw0MKXT
HHgZVe2/kG2086f0lnXktDLn9kvsiBmiAxIss8vu2qHfMyOWq8bUv+ow9RfhMH3JSPzcjuZ8MUaW
w22UQLOdm28iM74ZQ2aw/Rc72rw9G2244LCz89S+yVNvBbXWObrmDIM6K77OSQX8sI2WOZgW7vFk
hR8l3Q29uXWhkBhmsPEKy2/WfMSQGVtgu8QY1a/krECtmD0NeqTtjOwG9DGN2c8Dt2l3FmmnK93F
ReoNCi/eIF3N7JZFtFjqSqhkmd8G3d/HttjIGZcpCMhKfkltk6Y2HIggXdgKJdOPIl6libE3K0SE
Mj13yj/r1a9Uorci1d49IB2Lmhum5NN4j4j8fgzbjiUs7IQBm4iW2/m6gG7jwZldaW3L90UcJVsJ
tbcPh2cngUg0htUpjPVg2VYj1S/ORqs9VgmZb127G4buaQ5Y0I6w8mSiXydNeUodHlmzSK+5E0Hr
avsZxu2CJXG0nscp3yQy/uYMsDCJT2E32otbgGPbEUxUSqnKOJKO1qmegG3m9+4+spqrtNN2k+Oy
jtVfZpu9DusNAoqzl8y6k0O7m/r+UKFuyzTqJBAUxgZ/K0YTRGezuR5wj0iDAbWIqLfmSm5NN+k2
ukh5P6X1ooxZzKWHVaDhGbOGatuL4jKVON/KBMj6ZH3pOhTXlZZY9X2ZyGXoWU2wQ0kpsv91jP7c
hqhTlOtC2QfxE9AtqVnej01q27aowiZnuh4YgS+sbXAY78rTPukW2mvxyEZ4by7J57uilupXydb8
Hz2yarN/PsR5edUkw400bOSqP798E5DIoTn9fC3d1yrY+zpUjfGFPKH/sT77q9dhgPQp4HUsXVeD
8R9WCn7HnRWPcr4W8TEaWwil7364h8H4P17nU8n0x7/Qjy+kdhs/vBDSdr01iAG8lpv2S7RM13Kn
f4PIS0DPCftAuLht1nj2Nsbu4eytssVZnuLNl3YdrG+Sw7DYNavm2K34g6tyw3/XX34oKP5/xh78
uvl9c0cL9KAW7MGffrwac7nNxE6/duyrxrlUCFwj6/G/v4bxhy3D52fKYtbr4iqBcfi53/nhPcj6
eaYp0cU1PJxzcKOv9ZN4RAiD0W7JoHFxeBbbcXmuN8POBqZzRad2Az9mQzbk8t9C8rOQVH7bvy8k
oSG8N/Fr9uc6Un3d9zpSkDKoHnqfgg0fsfVDHSmcXwT1pYs36BMNwld9n5CYKlkMkbyA9UEVqlbu
38f4xi+UpLZHfUkO2Gdh+g8mJOzw+Sz+/ijZOh8fy2bDzNng8A19fr4fHyWXEWsxavV0Gs0KOIFA
zeyeKpdq7EOf58LWYcTpHeNJM9bdeVc6aYqiNkCIuoaQQTSSEQ0rD8bGrhHSnRamY3wN9RYxlx+Q
mJnepUGaXzNaRa01O6Q32ai0qTjbU+k4H4SRJKs0R70uCqUy6Xs63hayQ4d+CKaAsI9z3+Z7rci6
esHZTvLD6HB5J8jQz5jtyC2O/WPidOkVGQ3FCjHttKHYxDtfMx3OKKuWVHEqCV74WD+nQ2rHR6/s
QEnHeA9TzecY8KHdssl08ESm9rQZfTeCLQ5bojbHFNXwZ/Qqyna4TtzylvacOeJSOWNxQNp8LxxC
5oPcKuFFO9Uy9Cft3CTOV6C2hA2WrtgibPuYk+TFHeI2X1hS5PshYARRoX9+aPIuAJ8UnUImDvs+
St67cDaeAVHpNzN4to10snrlthlIEfYH9PR+4V9JLRBrZ9C1g1WN+tHGoLaNqfAAImHAaVz3xoM7
ccdlth+i6V6rQJqUFlo63StvXAenL1UpMwT0HquohEw0p8rrrA8sSqZUO4qoV7KwJrKfZRXuq0A3
U7RnxLVsw/wzinJuGqe5RPzupIHA6TQJPEUwD5FQ1zTdOvwtaHX06agAIW0ZrkbMTDcZ95rRZ/Ee
Sd58aGThX2I5kURNzhGXvc+bEFz8AJRaFCMWk8JPj0bpr1joz3eWbMS4+vf0+rUN5tD4+9Nrm70X
f7GBVLvE70cXyGl2eIxqmZ7CNfpREsRykuOHea/1n2Pt96PL/wXcLiMaH4iP6oB/b4FNnxaYAENF
uOZi/Ifeyp/vP0a7ajVKf+TzM5CV6v5htKuJyGFvOLuXPvzgP+OwY+ikleR2Pf3wvvzFbS6cn89I
Vb7xaiaNPW+EgZKG9+jHMxLen2uMvedfjBzlfWKLudo2n9NBUyPrZ21HeRu8cIg0N+bnLDFXY8WZ
+SIy4WNT+Php8vQtrcvDpCz4Rgd19nMyWZnZqIap875Af7j2wtkn/Kk6ZAw0l4zzUP8bWw1MZdjG
q9Cut3pYbb3CPI+VttPi7M1uUNi4SXkMk+EmNVQDiyY5bJwdliiSsRIObrK9Yr9k5ZNMW4YKZ2PW
VzG7Oxo3O0P/MO1IIkTyqIm3JOfxr6W9bzz3qbLc/dwMX6tiPDHfzex1wKD0WS32usAhy8Mu3xsC
C9KMJV7idyQc6WV9AZm6oaYvloYUO/JiERtlxAt1IE9TU2uYhMNZs3umxhSlyjSCgKgkK6SVJ2+G
gDQkLZrg1GrWRmxSOBlb2BThpkkB2okmxME0iFcvpYGAVY+Nw6UVK/vnfAxeYObdRUV5GSdCfbQ8
sDd5S8hHoRf7IYZg4McYPQUt0koH1bAoc6/cVpE0QVPk+ZJ1Nz3QdJPb6b4NARIxhvs25VCddTpC
oJrBF5yLQH3c9AuoimDh6v17Z2gHIfv90E1HoOPpIvA7aDjAZnb+0A9HQJ/JagICsBid7jinGZHU
xfDE7/QKWMecOycLDyvom+usTg66E9wNbdJBsEKhtaKTqKOjZhT9vCaLAMZnlWVlBKCmS33AN8Aa
9lkLOBCFb7SNPY++ks2Df+KwjQ5In+TWiFIuFT4H+hpaZLUlU9u/I9Gk99nXK6pvXZIkJu3J2laN
bWWrrB/DreCiARRdNMbRzbL+0Ssdb6fNzL//PXx/LR3pjf7+8D2+tu37X5y+akH6/fRFdYm8gtBX
ejZOnZ9OX2aJ6v/mPKJm+zz6/lM4MmVk3YVmkBEhQUmQ6n4vHH1cl67Dd0Sq+2t09T8pHFXY0k+F
I70cPxj/izpRV9u1nw9F4rhGrSqd4TINZksOpAxIKutdf8K1jNAJyNhVN6ehietSyvSL6AUPutC9
uNtXc6x4SeSsHdvJH+Z1Mhod0QFDVZRKmc0u+6sSkFO/wcJVG4QmZv0yNrvxMz7A/4wSmGirm00X
q4iBAPSUv8p+zR7A/04QQe3AewF99ZlSMJfCghHbg+te5wbMyDUmH866wMMA3fWp2EIu9bxtI0PL
fsiERkKsC3wrNkSF4MSxul2lyWk3mlOffAxKoU/IM2L9MEwIjGZOTJ6NUvOTVIquXyn8faY6cK+q
Sa61rHEoZvEC+BF1sJ6Di5B2Y79JZTyYlXug+zQS2HVo4WyIPpxBY85ZeB9JgRSaVJR87Vb8O6YV
HGwSfwJDreEqCqv2ysOivwhjhDHUyIxLlLeBQTTw5k/DQ668D41yQfSq9EYMoO+gi7FaUG4JoXwT
jnJQVMpLgSUwggWNv8KrivfUne2tqbwXHJLWFuZ3vNY/nRkhsC3L7rPrVPk2EMLTLOHkyOt6WHvK
3RF65nuk/B52k/KxUHL2PLTqNYxcGEEYRCrlFHHmrF8K5R6JmubDBS6yrZSzxM0T2a4G5TfJOoh2
BLe2B/bQCfmhUXLiZyYkSHlVUkwrsXKvGMrHYitHi6+8LYNyubTK71IOebo2lQdm6AO5LpQvhhCX
p0w5ZULlmWmUewYCMWYQ5aiBT0gghHLZiMypb8JP543y4LjKjUNYZC2QuuDRwXSbbUi5wLcDsAxA
MV6eUbg94LAWIK1y+gjCF9UaON/9e2x+HpvKQP33x+Zd91pAEnjt2z/33Oorvx+dhk6hiS+bxhYB
phIR/L67wainTkzLs+k0VQn6W8/t/cJTYcPUBPhlYE3nX33vucF2ocVzfBY+oEbY4PwTVcKfCldP
J5DMg+DJaSc4xn8+OKukTI0IMOAFTdQq8K5DA7Qd6FuKQhdH6Q9v0F8Ur6ZaOf1wTlO8cjzzgi5i
cgNB6me0+A9zIs3TzLQZs/LST046nxKjspMznNLEWHddjn0qriW7/8w+21V93UfeVyuMhnVj5PdS
ZCUu3PxYG80zPuBD1ha3LH5WnQb030yCE/nKp2os0yWEji3WmBD1Q3qM9OERHMb7Z7lVSqPFmueU
N3Y4b0SOhTwihKIPonRlWNhgM7gOHePh0fEgkJiyEG8GByTI/zDDYUQC554pRhMTfOt04ZZgKkCl
LO+RZuSf8YzBZ1SjI6u9i8VlW7v+wfkMdDQ/wx2Dz6BH/xOd1yiKXqJ4ev0nWk/lqQGugrrnfvL3
sk8WH5JdbeW3XpOQpuZK7pIm1Os1DEqf83UY33pHmbuy4tFl0Ae0XmU4+M22ih3mq2WwcgcCSBMv
GzZmX4LI0Oul0XbWooridT2jxY18c10G8sHQgy8aBOPO1W6lmy8LOeytqVhJrTuOg33xVf6sVzkK
2nnLKuaVtI+rrHe1Rdn1J7ZNBM9p1c6LXG46X9zKXts7AmB+UJ+9sPowTMag2rCDw3yAx7QLg5qo
9+KcG+O5L5s3CMu3PmQPI3EeUmJHItvF5RBenEi24OWru6yaKQNVEKu+Hez2tum8lTkO+8SxSPdz
2IrTo3jtIUvYBnm5aawT/6MQ5dpJtA+tJn08bq+haj03rOnc3ltVGuRxYmkxf168aSJsdD4XABPa
0Xich/IkjWRh5cWZQM5llZCXHUVnQk/OrelfEZiFoq07JHayrRz9xbCTDfXEqTK7t7D0wJNS9oeu
f281EJ1R4nnOeBQStXPv62diUNe2LPfdrD3YkbnP8K0qsvuKDKJ9KxgAxR5DkfrdtyjIi+zRTaIH
ECW3XaRtgso+mpaHKDA/64nMMLfCnLXGN8mLL/0CCl0hYH7OBxLEl03UHUMXElQ8Xg1jtC9bloPe
1Lw3rnEr/fG2mVJ/EYTSvsG0vo2dITqjUjpNtgFENtOTfZ5mNVe0UZqiWkjeJ3usL+zhjoPg49Mr
xyRS7WXtDNWqav1vUziecaCurNw8unF4M9adsxpxyNJZuCuzrl+6ZOKjZjqrqgq29HjTRjMD8EDk
w/ojwR15f58OwdrUTMLfrK5dG/ByGLkh3jBzy11qUTMuK6kVayMSp8Cybi3y1ZZQD7pFMpbtCcnK
dVJp29bKVxWRJrsqSrWl1oKzq0dx6pJ+y52/tNHH6ANxmHwq+C0ZBsuIvr0mvw6shNWSAgVqOJpa
NFTxxQrSo1lrxMsgXwX3XxkMwYY6/1oRe7AxZg0DPgrHJEBsEnfODUGu+7LDY8CSB94Es0dlQOhU
ug5h9gap4SCCFklcHZn+kRrSacvcKJ8614I0YbBl1fL53AvzxGrvGx6+BLMABp+KbMcxJlyuSOSt
UxhfOt85aHa487Q+22RTQbJJPJxsH+K3tHjacy2rln6F2sOoAxpt0HubpJ+OZS3wRZvxJU3rB+lA
gY+i8T50bD7nIqYFR+/kpShgeWuimlWG2SQPPr6HpR9HjAZsbTiSTZldRazj/x3j/0fm+F/H+P83
f/1WNn8uKJSm4oeCgqIAZ9jvRM/fxCACLb5rOWgLUdsbjI6+z/DBjxG7ZjLo+lQyqgbuez3h4Y2j
INWVsgJ0DkyAf9CKIfD/6YpXKke1KHBdfHssm2xLtWo/XPFlZZMEOgXtRc/MezTgdwYEqtxqb9IR
OvGgwLSw6oZcWLtkmpJVruC1gYTJ2I19sNBrxq/EPPSrEtqtbhGjHFUMgwerY88+i5tOr+EA+3yv
AjQV1vVK7P2QQrqKsrtGYXXnovSYwownrQa5SyQ1Uc0Kw6uNNrehQvNmEg1V0w31GRHBPVJ3+8TN
WhwTdQCUDjVQGLTYRhXxt+Vg9hQE2Iki8iCb4j4qPBLnFSlYb9p9DTo48Lpw3aYCRLSVv8/ghRs9
05Ria1cCHmZWQXdXt6dZMYlnO3yjHCM61e6nZQO4GF9BIo5CwYyj18ZErh5ClwnC1SB7qAkz9GN3
SgFfZiNlytxW6wpI8jCzCCEs6VsPPll0hL36On+hRgIqA7E8YTFbTMVam499Jw6j5b3YoJhLxWT2
J6QVPpjmJmyuY8VttqTaV47igjNMMZ37tfDInOhMt110YdjuXdWY4CS7NcLBuvHBQ48GEMTC64nx
hhwdC1wDhqJJt66EK+00/Zryo1tnijodpIzyG9g0NFR7Ulloj4i2wMgMgZwUFl3Rq2szd5dey/UC
B5MMWZ0kjbCGdx12OhtpENihppifzI1INTi0qXtv+fOr0MJiC2pmwWaIRNXIX5WMmRaV2SD5Q5k+
6NJYOqC2TVDa/P7qrW/mZNoGotCvK6sr7pAc8MLEB1VpeZmt5mtcYhUxpHbNB/zVL2PCyQAVHaJU
PDW1PDWR3xPgZSWreDDfAau/s2uaNm03QgpqvWDnjvZbziMK6YCgjzQmOjUe+jvbCNur3NMPMkme
q5kSokZoYpfRFnM2mLIJTSvF86YL8XaWaYAdsW3PXTLz+Mj7iHiOOnK9Hd76EUJOfkeIr0LP9Y+1
6e7TuuMGsMsDxDuy2yYH00tb7J3QfmB3Ex1kpyAGyXzH9xyOTFUlMo2yZJzhoFuKuV1lU0AyB1m7
MZksLJn+OSsRWI/kAIHbn8m1atuiOBA2NC5HjQFmNEEpzVrMNvPYlk+hThNdwOC5TvAKLQYs7GMx
CVK4oKlih0f3E21G8i0WrVGCMzCrgqSUBIx4nALPmDqDwBsFQU+caNUY/V6fPX1fe9HeFUG2dfhZ
FrVjIslUT6mXt9fMJudFWeOV7NCdaoAMypn7H9s3elNN8KRZ3La6gb7FilyGILjxVHiRyz9olsrz
8WEuyAcxJld20x9KEx+h1dxJF5fo3OZbhjcp7vtg5vYWZwC3DzE+HaCk0XVu9TcpsmePRKs2n59w
ZFCqSILs8jL54pCpYY36jrHQPfAJfVH3hb7ArE6ySDYeU3pyV2/KTT55yHKa8RQ0GGYAWa3HQaxd
4sqMvieDpu3RyQYvcSguVpmcNVld14lbo7Zt34IAglSfzk9Z1JrY+DyPFJ38pc1dYxEAhV90RnVf
RiAWGY2tZcanpgsQOn0xSczcxZZTmFtk6gaBfSPzDLDg/84Ffp0L0CT/l7nAa9G9/p9l089/vsYt
vvK3a1z8Ynu4yBkOsJ36dKv/do3jtgOlC6STrK6fRqrgvMGJfbo6EVkQsPrDPe6wINPxaXPzMm/V
Gd/+g3uchPs/3uMMBQCKK4Eoxxw/ys/3uB9oiAM9cIjFSJ6DmBx0KkamctmKx7gxvbWRNOpRRkmY
pW7Gw9bta1t8yFIH/5bnw2HI8DPlEaK2Tu93IZh95aonr4KnoCz6ZKOwEImbvA0BqwIhCQUi04Yj
pZPF2s1tD2Xh5F9Tej7YjddAYePht9P5OKXTQxh2JXXuY5CY93keFxcOCW3JDQa5O3bDtY527ZBn
0WNggXBJff/GS+E+EkbyLrSm34SGNtwXtb+jJLpKKnTwOslYWjveUhVfxrLK9iQDnmXRLBgVbm29
RX5mj8fcVfYrHNbNVJ5am3TXsDORT/uArMP2Kzk7HElhKNfuPDVLMw62YVzfWf60iUbLXnC8QMhp
4r3M3BehDHTDOJzJEUBkPoeE9yGGBHuxi0o8xGPaR6usSZGUzrdBKKadrQnemj6WV1mMeTC3w7Nf
xQffS+ELZXjIO+1bkmT+Iq5rYC+kYQwzhOg6YC+lyZRgvIiY3H42N32G2T6EEmxS3WNZRKPQmbdJ
5d6W7TfDKz9Ytax70nL5VngjItG+Rj26zTagrbXcjrPWNBZmxXGOymJRZpIEtsyCZD61KovlloiN
8rrOxakek3Gt16Jaxzb2d9abxnY2jHtr/oxR8RHT2g9VMfmHWjLjcLt45dTBWVcUNi9IadqzK6a9
10MAci4D/DEUm3LkChZ2/Eh7bG0LCILLQAVg+Vm9mWP3NNXTk1HmG6uQL9YwVfvclLf0qJDf5uGd
Vx4h22Tc27W4wEQ3F7WYrpPRM2ENRSe/14KjNJs30QTuAtOksY8VqDDScnddu71vk8DIEa7PG1uB
DZtEkuknNXDaCnvIZYgOwf2kIZoVcgPb8b4BhhsO0jbJVnM3DULHDm3nZJvDygyaZx9l55JZC9zC
ipdgEF/16a4ZJqJUbd5ij2gdLY/mB7MqEUYYxKCZlXuHre+qE9O7smKsRGrfZngXrpxZrudcnpUY
RvhkF+Ih4gZro2/JXPn7rnS/jS4TZvLDWpyg5JaXor3piOHiQTwFiG5WbjNUJGI1S/YEACdSax2W
zECQH/cLgc4W9yLAeeAp0yYRwUdWBdcZWcd0/J1+kVFfLgH9YsqcoQUbhb6edafGX0CIj5ArNygO
Q2K0qzgwnpNqJuTd6bpjZGn6yRwa+13Xg/S+1CneCBciTkNkEfyWf2+nX28nDur/cjvFbUoF2P/F
3cTX/XA34bEUCLSAtyG055b57W4yfwHIgolO53pgDE17933dp/wGyPJ11JbcacL6fd1n6awPUX2i
B1by/X/YY3Kf/fFusrgwXdhrBmIL7iiu1R97TAIh2j5tnPJ6FgnxvOCsFjOBiJELjIX5FGWRPugX
ENj6lZ5hl1o4sZvuM5XBGMO2P3H1jqAYzPou6R1rZ499ex7SoPpWEXezdVUmZF3x5OClBkQ59SNa
8Fxo43WLPupSJ4n1rOlOtxEBXfoSEFG2mougwKZU+d88Lbqdxsy+hEIQusv8ejt7Tv5A/KX9jC+3
uRsMuz91bUTV3qslo9trVN72VFKaIYeNzNZ4xwqePdl6VuxCu8VxXgXtq8SouCa0IF67DU42Nxka
8iFkdTOogNIeoy/o02olB2HJS6QVlvxatoS0XAnSOKdx05VpvxUz8+13K/ST6Iz9oK8JcmiL5uJG
laqMkZffRYkPzfUzrnzuzBneNdop0kf10OISg+s1eC5VsKwGbUVTk8VXjlYAo4/7bHpLpFHDGxn8
jQ/o9dkZMvOVXtQuF8TUFpswcuzDBL7urhvK+RXDLji+woh1SGesI6l0fYIjZfjGhyhe6sU8v0bt
AO7VbOeXoBDLwbiEpnbl+C9sGL1lLhz0HHZT7YI+pLMHu4UwJnzxRD9tU5jRV6FADQEjulrZnY8J
Y8xLLSOvKkTiV3go+xI9G5bAvKZ9hsXCTMlqrxAhEg9BqoTtNd3OSVrnzouqfN9pnf9Q6dipR5+M
XeZ1BBgYnU3IKhTx95Yy+439iXZgk4CJcMwviSe0VdNJkrw0ygvY/XXdrcYgrj5crWz3UxUUkAC9
dg8OzHkJZ+GuZp/wQJLFkqML9P/UAkd/FoFbMsdwp2ObzuXz3I+8CZ6ubCjFcEGBGDx5cz48FCrd
si/H+I6Bb3UdqVzMAv4K4wPLYpDetpYAVOZH3bod7RZ5zjS4y4RddrGkyPPgIpSOeK9UdmjGhnRp
IbDb/nv4fh6+JmCK/3L4wrFevBM+/1cga77yt+NXh8XpQOjEpMm3VbqJ345fQcQAUjasxEqQoRSy
30d8zi8+eGlM54i9P/mdv034kPayKoSe6AjqeBaN/6QzMN0/iS045NkW0hpaasjIwPCn07ftJ5tc
SE8j75ZBSlbuJdv7RZE5ADfwXsGOmHZaa4G+jfIbpWNbyhjay1Cnj8PUlass6ZByCQbzsB6ZMzjl
whgmZKc1KHX48m9DPn4pk/GF5+w09eZ+plc6VjnQeYvddlCZDyELLnaBySrsstvRSODI1OZXR8RL
6TrtMjD1Gx9uxGLwQP80SfOoj+4HSXbjJhmqu9xIHpTiYj2nJHn1mjtjrqqfrL7qV7GoGElqw4aw
3wp7kbYhpYiiR2u2AxgqyKGwfNs+P0Sci6AIEYcuZiKbtVUwWi9VJrXpJhmkJzcoFwYqy7Ltyvsk
IYPwEEbljGua3D99J4RFPhB6jrLkqKxEo3RaEwenDlmjnsy1JB0b6mRy3ScTW4kCp1RJDhGEoG+d
677Dk2RpE2NBNbtzxvKuLV3afnSuMDKRZUzlnTuKdCFy4yXJCCDnDjPIqMPsTHT1lRO07aHWi7fa
iBIITwyVtANRLu5NneKjS3UmKw24VLIL5K8xc+Sd6KtRt54KcsMpC8tLNY/lUS/iaam5Pns0/2KG
1b7I2I+Jdps30Sbz3QND1yesjWyOUnPalw5tX2Hpe9GjiGaxR+a60jYHDlMrPSOptKBng18cH6Rq
4wglGxaeau2CwcwvsJ/uMzKbNzlwa9zq7pVFICqzv6GOoYZoRgYDHED8mszo02xMN3pLm6Q7rWqP
SgDhlX4XyumGHFtIzI15IU9yo40GMBH2NYm7D7J5m0pIGjq1sexCpjf5ZfSRro0Gcgxbl0crTx5J
Rbhn+rwdBu9Lrs1IhZt2B+XovirmYzPEd03eP5HUuhPw2xZJFlVLp6ZpnGNzyy7Z3mDVMDYjh7lT
EPPObxhdSp+8A5RiDsfPo02hvca9hmHPAKoxw6+c7RdALutAQWa6PjvNYXCb23W1n+wuPJqadYfT
+63QoMW1900vBP57/yaMEnZyEhQOAmdHfNH9hBVVmWwRtpODiOunNM0TVeNL3ocx8k4YkN3kLsy6
WkVVSLqQBreGWINXP2CTqueAx5z5zFT1QiXyaBjDVdlqdBAjHaz9Zla6s9KD5G4Oowt1yGPdDMfI
Fl+yWhdr3cBuXqTJMk61c6D724TlKnWLxw66eJOBpXiPwdEPJyIuZHaVZfwx4V8NXd8thibfe2F/
ZJJ5xZ+c1+Nomge3tLtF6uG527BXJv9vmDBbYlgzAkolYZMe5ITPicptt5N+0dj6x6y1O8xyz60/
bAZf4mjjBzG9l84rTnmPfpFZ5MoU7NI7c9eE1dPkKoprPoVsIZyjZ/S3nqizlRiHbNk05lPcN3s4
2MtMk7DGPevGTMI9iIobA1zncprlyZb0dwR5boMCgKhPtRKlLhrJ9BFg3hGLwoNbVPoC7SoLXmuF
4/QUQcFE0PSY5tYdijMXfYH8auU8ZHpziqVxGbO834cTqdpJLHeZUV/VvnHLR+VQ9mj9o4Zko0Df
SELD+WzJpxzf6kzFt5GtjphjIO5JXGlQNRmsaCz6rZ3eqLQLUhDnYTdIe0Vo5XH0OzKH5ptOgt1x
8/pkms3VWPHB9RjV5G32EOjFS0r2k1Xb+66x3lurOsDu3Qsz+iLb+M722nvbMjLaYFIKbca50oNT
X0H6gcQ+kxgdGM1x6opD8f/YO5PlyI1s2/7KtTdHGXo4BndwA9GTwWCfZE5gbNH3cHRf/5ZTUlZK
KpWZ5hpnsosIAMf32XvtxeTeaoynuMoukqX8PuXWnZ9HMPbJ8hlVozOn0NU0JHD16rMD/ybxxOc/
s8kvswnP6f8+mxyrl0b+JxSYagr6aTjhBEdWCNHyV4T4T8MJB0ZIXxBT2EL+AQXGL0HmiEQeLIqf
raAeJijj128GL/xvccc5mP7kL0L+FPQlY/80YIeinarT6c8Hw6V1iqKZwuZsmZeU7qwj89FJ9lqb
rdR1bvwaNvvLSLrlMor99AMRXDE0GZyHXcNl9iIl9fsfiHDK9sye2/NMEyfPOFMaWCXKUqQHV8Yl
jafuKYmxmLhYK+hWcm4a5bZYIv3WCu3brJUfsAOb1YQxA2vqRYxRY7DkZQZISsPAkWPkEBg6FlPR
R7B4zLV1SQoZ3Q7zB86ybRh5lx2mENalNy4mEW8uvzm4DNhqfQichi1mEkwBHDWrdaxpCoFrHYjR
s6OoDpFJXBE7yuQNzBgYVFyx7JyWU1YSPTgIshp/ySZvx1cfa0sI1Llvre9WlO8GrC9l6G57rDCD
3VyFWGP8ClY0MlEU11cS64xVNSceZt8Ay+1jw7jy2e1p7NhSI72qsN5g2103WHFifXjGnnXtTRwa
9Z4SDaKKJklU/7NrfXNTKD8PcSxK1sUL5shVguGHYoKDxskY2+ptHC1ge9klYxBy6/Zu7gjvhlNy
xpOOoogMhqXIoVF3wWJUiP61xHKkifIqxoI0YEX6ogi081421PJiVUIPvcJsvFmoiLMi+9aLWaYK
zE29cjnZOTVQyvdkzNx0w+zFquxbH2NUTFcVLh5iIFimIrNYL9FwaMl6d1iqUn86GFis7AL1GsuV
CyZy1WDCCkHFg+jWm0DdXxPl1HJHPFv5LMM1Rewv3pefq5nwweLwiqaaxy587wLzF2WG7KfbL0vY
L/bl8MsqlvpljNLX0uvKCp2O1/Rr38OOL9n6NPWth4kDp1bpu6qRuaJQ3mZVXx9Lt2VAbDLMNkBY
T5OzDOthZlmdswVgCo0Q9awlvTUNc5eZNEwwe+xTuAf0VvksoJC/g5JqywC4CCfrmh1uL/Q0kN5o
76msd9YdR//Ehp3a+/G0Ci2Wo4vs66Cq2esDyn7gwK0jWULYT3MoY2Ku1ws2Z7AsK18z7zttKA5N
l41rttivWPTWyWKfDL1vj2K2ob6jnCJJR5ukqG7QgB9HiaJcK+NVyGUc8AjMoEXbr2wQSjb4sHTq
rpHrzvYpvVAwtSmlW0TSzmLLIhgGmKqZKT6Qdr6Xs/kAe+KDX5P1Ghz+YJ4tGrhrRgNA0ygMZYp0
m4VsMmpjX+ft2hIJgmhxFMX4aE/zp/T0Y+qLIyigZDtpcpNE8SMQ1w0I2OZqDsdmWwz4nk2puacq
D+/KGttB5Gd4oL7CITZYORClT2O68GI2xbtWCUxM09iuPUoXtmk2HUIt36U6s4e/DDQbENPL++mc
6N4rhLjXieTaqp0KPp4eqAqXJ72H7S6ChrMyG3MrajDajWXuwsp86huc4tx9AmC1qODEp6WbPM2R
xTfX7LckbIq1S60CxYivGqzYznRJRYY6fM7wG61mQzD7rN0BWAU27EBLamZg9+h0S1vfx8z0ax0b
yGZyeXunMHyygO9zxAs9PkbWtsm0ZuX7I1ciiN+gqrj6WirX+PWsz4LN7m4IWeJKRmuWyAD1iuaQ
JIvL7zYca9GdpwJ+unQqcof6VdwPj6WuH/tRLCT5fdYk2szgrbORjfW7MeovnDK+N2aPMsWUHjKE
/ZWwR2vtTtplIgU90nPGPp1FjohnGlcnTiX3cQzsox1R2gASsaQeml7H5DXEB7tHY8oHyiR1oe30
hboH7FlYq7qi2rKKwsQw3wDjQnijyv0mqYbkHx/VLz4q878GCq/zl7eP9s8it/qqnwYZChltNpxA
CFBOmRV+GmTQUGyyK9i2iSUzZvymshAbNBC+4emALfzasv6QWfBYsb9EnDHNr06Wv4WLA+b/u9GC
WQYDOKOF6RFRNIn8qdHjJyPVMOOV6m1vPPeAC7lmsm/VAFOlGoZN7kfnwmjStyoZSvAR1r3VW+wn
LS28E974qcX6Fle5vVosVl6RYFVV5nQYeSxckzZ8baPMCKacpeAgy1ubEXun+1W4Gwdc1AV4MyxX
r9JK7txh+RYXPTy3vJcrs7aDqYoLHqn10apJDxcePkTLL7dLbt7xs9Zjz3mkHdlbmnI2QIqh8DD2
nIiIPbBxYDTKove0o1ywBRNgT+cYXgmpZHylHMvNWNe3tMkMPK6G68kEhgUJzV2ReBxXRZ6xgDKJ
qDSB1cj0oNvKf8l91qDfYuv38EYzzpJsLWtrY2Xhzs1y0MxW4WOatO9bv2c54K+lZW1k3eHJaJ0E
Zy4kPiO1g76kqYAy+0fHf6eRmGU3xo6uODIZPUl9STAAk9eDX8NpaqbCyR3AFTvT/DHoKGCGR0RH
I1Ojx4+RUSAICC1AqaDGtyUekiz71PTO5P7galM3XbWPlea8SjlfIAzttGxZK9BN0xkHGWY35myV
lB+7t4JXKEQHIUvabsc8v0KTuXUT/TWbFlJL7FpWID6Wle+ND4VpP6eCRGUNOYYVOtxkaXTANbwL
GmnvtRxKm7voj+DccnJNKQ7m8KGeSK5LRPKWqbSDkWFr8fdp0O5rhtApnm4xl26JyDxJLX3L/dRZ
Oc48BG1NcmZRiooJtA/3050uWSw3tn/ibboc6bZrlO3L/jRqkpomf84ol23tqQWwndxVcYqorp5b
kbdbUg+Rrqy+WwQ6raJTjW7Tiy1HPl80jZDVKbMVzhrc0/k7ruZvfstjAzy5CsUcWSUAAujfBw0z
vxlb904XsXNPtNUSNteGPvb4hodpTZyBShTu92stlmI1WxjedD97THtepKXE5O+w18fubd72br0B
mr2f9aL1N11f1tQLjdGVKavHqXvOm4PFNfdcAI+qZqiGccS8tPT2Q9XM8c08tv4hzDiCV143cVpl
GtDlaAOMw/Q9qxxQotWfTjr2Pg7qBnJgGIfpvOkLUHYPA1RuoHjDJDofG2Jm35WhxQZei6zHxE6r
jW3IO+AukFlnG46wzTl9HKDkMf96pb+b6xF3ExG+dT+2+ZEmVU8R5I1NPVrP1eCkgOa53PKYj3Q5
YqqMpzaA9mOBBC/WkfCnO0ELyKqK4/MUL+/mlwUgEuskabY6vkyEO5TTyQg3pSvidSaibe55V5NN
NowimAVVKHHKbSzYjPci3rLbPSRs1lt9xjxSXeeJ3GLdxjWmdRdV3UEZHvqjHZfRVU7hU2a7d7y6
xo4g11WXttdTIx/8zN+3ll0GUTi+dq79iJPqqdCxnZgh+f7cgm3QLAtzc/IIx90mwE8li7AM0FmD
z6LaIvUR55f6SOk6onZADSC6R+8815rLqa3RNq2Vfc5L81Cn3mPdJKe8tV/JCWAyKbyz2xPjkBU1
dQ2Nf1aDm3HuI03RlF71Kb0VZnnJm8eskqLw9pn3UAzDyBWCH98ZRbxpRLR2F83GyuHTDYRdA2e4
QxmVduEt/J0x5rcIunES97ep5C5gGkc0wotQ9peZwwqHdVhP3AMYIKhpHwBGQWzFA1hhF8bCEaL/
0OKl31Z+k2576eOvq6kPCH0N55ec92ZJ93UUvmhzcRlny4M2495gk/+mDU16N9fTRMp33NedXa6K
2c/WXtS8jVDPVloLtaIqyodEuBdxXb8lC0fRyNSL+6ls91ppAlljUA5r3o3cw9QgEYpFKLhtjAda
HwhEuhJuMU+Hun/zTZZ5XZHzWesKOTqrXI+09tjqqgtLz6NyQ+dHt+3CvvO/m0XXe6d/9J0vfUeR
lP5a37n/iF+Klz9PROqrfkxERHkxTzr2V5D39ylfKO/EdU1lBUPFUSCF39b++r+ItuFTI8ZLKk2h
3H9MRKR8EYI8ZQtA7rRxq/0NS5rzZ2s53a6cuvlZNKniy/rD2p8RxtJzfo3zQHS1W6cWiyBH5/hZ
akeZRxujt/HTEo3lGpGHaWQAAdHOMmDwjz2Y0aC2LIOs7HxPLLTZyZRrqKS7BMt3sUll/RaZk4Ft
tKdgccdaSmprS5OPHfGf2xkRYue2bohPZXYP6eThUjKtoPaG9sSmTK6cyMTf6hmvPR1uOhfuvh7L
qxa+LKYoVXmWTPKWlPuNx9nipmGfFUTZKNbs+BmZcAiswILjNpPwYmYf6G7BbyWmjE2U1CiV98JN
qmK7QibvBgIGR1b1aOmJgezdDr5dVC/ccSG0rzIW5efQTCv8bqUijPr0yHOgX9X8+EUVSbWgivkp
HI4WVTOFn69Z+9Z44gI+pzRRTTRS9S0Kb1+aL70qq3JVbVXVD86KcPVt5XQqRgf5RQdG4DJ8JkUz
7xYVHGlluxFg/EgeqXIsoT3UtGX5bUsIRxcHp1muIQrA2nP9b1bjvVU0bTWqcgt82hGt7drpw/to
wMk/cqgdUIFa2rp0WrucjmebqYq8KGLzKFmpntIxP6KkPE8ppV8z7V+TqgGTvb9N6AVzSv+jVkVh
hh0nQaHKwzRVI2apQrEkQUrKVMmYSduYoHUs04l5j6qILC+daaOpcrJC1ZQtXffNHbpn4U5BxeSx
yaJE0oaXxDiNm8dK1Z0VqvhsEm607uhCq3jX89wcrCAZMKaXC4s3l57VILLldd0xHejemG7aRb7Z
df80xNk7c469DS3jvWbzj10wVgobXl5N0GBL9G/rTlYYLJR58+M5+kqd27POKoTDr9E469q2Dpr0
/V0k2MtaouIaqMTnzEnWBkhuqWpPH/lsY6RdtpYu1YVl7fLbzkXAZV8HdZnlW27vSIQhZamt7wdN
wuURTiznhipe1qHB7K1sneM87KLB9deQac/WEO5Np7yOp/LsZuKgaclWDifXhzi7DseTz7ft7P6u
bsYef6B3nRXuN88vzlkJgWS00nkdphNhSvCETfLRlf2Tl4Mxqkg3YAevmcE8kM6V3/urPsX9l9Un
06RrTCseukjifY8u+4KBzTA7QlzztZkPe+bHbOWNkGyBm+yNKgAEULALbpKt0PPnuKPM3MXy4uqj
d0gb79L0iytwxrSyW9jLu9kMKnoClDcN2klsCCYwI4FekVyaMrk0ivo5p8Ecn0yHgc0IH2zP+Sbb
Di5LZu8AXfjrKTXcwEEtWLdlj58kIgevSZhFZApRW5eJ6oLidnTDb+iMwC9q1BU2hNyA+LqoyCe8
pTlb8uwQLu1HU1r2hnII5haYmjqGPJJpkE98Xl6qDuJvZmjd9CMlZ1YiZywenb3OBuArWaN/glq5
sJPkMolj+ndz9tJ52awpB3xeXOs+pGA9aMOKE0hPbiVLjVtH+FhOqMWJrPLG1Dh/GYv4dH25I7I4
r5pShMz+w00bS5Za5v0Qdyd9QF72anFMWiSn0CtuckCUk5dox3jMHxKnB1jVT0d3FpshUvH2yXSC
tMnzwC3HbJPbFHIsenxayhHXZFhNa63NP6MlvG9qtkCzYSLtJXG9m+L0va2xWFWYu3QxLmtVRxrA
RtAvxkhb9r2ot56K0S/NcjOzSN0wZAIJ96M7bgIbaWp7KugvfL+grKFuj5itOZsacRQ0TUF93+jK
IHcpG6bF+KloVShDf4GqnuwmMyZcOg5XriweTGe4BNnMl5rJxh7sLUGRzVCJi6Ru9ylDzH7hQ4Rt
h3wwysFu9ow3pu+TE3HnphSIZCqzodF+0BdChUTzskzRhmYqOohnGaAJPFeiJD0jshX4eMY8fe/1
3FMjSksHPgQ6tyaL54WX5GJNOUgOBNW7r2VyWmznI+u5XSaWq9z/3p7rnATAkpzIL7arqfPPrb8A
y7bHx5zPLZ0dHKC8EUiASkdxwd3QLwy/mkrLnT5HLzxB202VxBRooX1tdMtyz0Jogp0xjt62a2nh
Mu4cuiSDimZEw+ufadLDHavg1TGwM3eKwGjXRKEmY0t71asVimnX+i1poeqVKxNHqajeO1yjzNEY
RWkwJY+bpc46JA3Ow+802vzbWMcXvQ8EpwcBbhFCRjuV70CAONB5zbvF2iVNfVwgpDc4CIcno3bl
yo7meOtX5IqjifRzmCJ7c6E1QSicq9jTudBqGL8aZvdKRvvZaWLob69IKqSrtfJurhaoNlr6HfHj
DSg81SNFsQvDbMdAwdsQDneGQ6VIMzTecdE88GJKuC1t/PHMSASkljlwNaM7syIBS1J8ZnpWEVPG
be6hJ3RadKkz1gd+X38KrcTCbvvPo9qTaE0BxKJ0X7LYcVZ1pD3pjQxvWvbV3Ns7PzzZEHfihEQm
JPRYHPQvIk/1C56nTfQoYkfckB1newbD55+B+mugNv6rk/byJfv48zitvubHOK1Kk8hh2FBwfq0/
+iEwMk4rfBebUIu5Wlll/y0wEgsxSXhS0YwoqUKc/05qMvQiR7J+dS3I3n9PYFRZkZ92l0pgdNkO
WZDAkVRhd6p//0lgBBFGzV5TOudsyKMLLSqa8G6aeCbjOUmy3Yg+upqVXNUINqlJnh/s1hkDR2rO
PgvZ2xeklE/jiIrCqobgmmr3JBtAqNkqWFuyDIGfxYiZEZ7T0I5OHpIMTx996xYRn+g+Y10oPhz4
KihzY7QOQ3sBfYWHvQQzD25mq31x5xWBvgdFbw4w6XNFp+8Up54Q/S4HXL9Y9W40I5IbZJx1F7Z9
Z8LQLcHd9wtrR+p0vFDeJODwl0YciNDcJejxuC+fNMXNL8PqogGkj7CfHOiIeMrp/cTGi1HMeYgS
bl/AKuOVrXj8BmB+U3cPyEebVA+fLcD9MobgPw8U1mU9VP9Oobmp5l1ZivjftvTNeZQANKoNIGtN
UGH5VZOzH/XS6NRQHEBC/9wv5Sd+VhIi5FqWahxXc1gfoXt5+L76vUMNgc5txjfoJfAX7g6ZMrGp
zgLLm48LJQaiVdoTrQZxnx6k6jloVOOBTxqdhwjwcdWGkFKLYI7Nc0ZNAlUAVeBY7bKNZjY+UR2/
dapVYa5J6ZQUIrkULuSqeYEw41WJpQZ5l1aGpG0f6zC2N1b7ifqm792MBgdAi8ArHXctPONTUy0P
9MSdG2UwXlQDBFmLe6E6ITTKITKnvclRfv2hHcieVkGqeiQcJfRNqltiLmEXUDbhqdaJFLdqYFBE
YVNI4UT290lfbhqh3Q+t8TzWVHO0VFgAY6fjcaQrsO7SqwIPYqb6Ltqv5gsqMCbVhaEZDizHOtqm
1GTMMX0ZAG23HgUaM/Z1+ofbut2aidu9shU3LyfHgTxWKAhZD2A3X48KTcbf7+4LTnKgR50EdtkA
iY+ciPCAQxfcDdYcoakPgyKQM0vxii/w0kAcQfmlg23ra9RJETShIYXlXryfB/28cDHczCL1dpkm
xpvaRoqcRvNoWakVYNZGc+JrlqTWsPoyCnmTXuGcQ2NqcT5i2DNmmGpWMh0K0JYrp6mSoxDTsvMG
Z+SpnfSrmQ4vUCXDduyLN4zD52aA685N6mTJhg0UESnYgpxe8vSqcdlSmca3UTjzXWto2XNpwDDA
2d1dW1i9jLCtN6LnA8nZL9uUuIZZVvTIkTXymGJACZ226sKkGsUrmVKMUQ5XhW1vpqjiaKHNp4xq
q8wvzZUEN0ofMiFJM+leW6kAC/giyd8cSleSbHTEkSOQczQihpxKJY5MUbbfTa8hRoyDeyM5iaxs
KmnoPMfnnBRtvdXqnMaVftHfGsN8Sosi3AJRGTcj68NduYBMz7Lc2VUFic1OS/XdABFxZZjq/Q05
iy92iJ8qJm00XiHKpcxwksVtexOP/NW65myNiPqt2dqRKOg3lZ93q3RpsUf5IpiUXcASkneIMre6
wzaRxvO2KIub2EkAy6SYYivhXOBnw1QGziRxsmd9aHdS6+6WjLErz9kbxBDKSyM7dbJVMQQkzcTD
RlLXe1d2n5EVxmuHhwccE9zdRoYaehJTcV90aX7px8M1U2kHaDXxOcWyIo3Qqp20/zbjwx/t+kKG
4mOqTGNFk92R+tNpg/1/B8ro7p8JgQmB+9d/XUL+X/5SfLz/SXP75ct+DAkGSGYinb/gk/Fo/7SF
ZH7woJoySf8R5+BRdfxVmmrb0JF+NyRgp2JZiBTn/oJK/VvVHrS3/2lIILmDO4s8qgJ8/3ELKSYI
jlLE8pxyNj6K3LdPMJovRJnjuZbto8sRv0n7bF8CLFs+4qpraAzH6DM3LBiEWmv7KlnSs+nuI/sI
fabaNjlFDszDw8qDoLRDqaGHtI63UcbSfFTr86hmkY7aw07dH5oSso7acvpq6a4xI628HgU/qM3O
Pg6TthydupziMJjFnCAFZuvZDLV9r7WfAIaWINF01VxXyVVsZL6qHhgea9z0F9zqs5OwynpnJHe1
tGLuasWsb2tDYJFpgQTivaGrz1ogPuSJuTK/7DYcpjOv7TdNZAROb/ZbZ6qvOEGqFkPaZ4d8gf4a
9tO2i0tY1GN3ZXSdz4qxeW5piZ0NOu/ZhpidedLt6GJceuwkaS15RswNS1MREL6Rm9I3kX/iRNv2
Tdi+hmPlfmeZKsXOHNL43m/lLSa32wwHuzzUbqz1N/YUUXflzv585/a6T5WJDL1hZXmhvbOMcWDL
FTqfEDfHg4qJ7WQJ92spyus57a5cnJvYr68a3bwQPZaybjxqhbuulmjb8YjQwVM5Sf1OXf1t0vvP
/9wlvs4Rilb518L8s3z90y2C2Zyv+ekWwXjOXQIjAu2FJnP6j3MEcRAAm9gtGeN/nxT3+Refcwdo
Xf7LF3fu3+cI32DL5fNPX1mRvyXLgx7+0y3CsziR2LZH/R6pwT+YLvMew9ZUTfq5T6snhCyHxTsJ
LVOTNWtwo75x4Gnscf37V1MWdtuKbHPQc+W2CqYwlohoie0DI0EMXdmCBrpudHcDxIxcTPWpXTRQ
T8jMvXijhAS8YjHiWsIbt7Bg8lk0JV6tr+sk2smOg3TpKz1ztB9G1lN2Epf31Khjm2N15Y7iopL1
Q2vYdQCdimpx1ly52ndVavPVsAKb1C4swjRV3uiW2GENsK81y70I3ZGaspGakmLUQjasFAvleUN/
WP8Cy/MtLMS4NWfCrhEE8YMofcVb1257XADXPiFi9HyoSbnVOmxuPW8d4mIM0KqIv4Uz2imM4da3
3rvEZUiAmNZzioBa9ZSY1n1f+fTwpOYHhUTTJlyiB2Dlm6TpDtKl17pYjH3Y+O+6npWrlJEy86eb
Uic55prPRRldpIt/b+DGWzkL805r6ve1l2Kl4E3o45q2XGDKdPY5L7PsJtyK3RPxP9qq6wSLIjP9
aOvXCje8jsPkJoERAtB4JNA8z7QeYWn61FVXnKtIacnFMFfRwUq7W+lyA5rITGD2KrrAA2mfooEj
EeZrbyGK12gaxwNuczhR/D7vMpLjRBySshNn36znXU4V62pw04NBVB8mffthNoPOAciLbjT2jEzE
DitFqmma2fzMK2d2mUgrqllS07/K45YRu8T9G2ZOtO6dItuWOdv8CBNqzJQY6Lk4j1qFKu2S44vm
6hPx1sKDXh1la14RgiMDCgNs1ScE9w1ZUQLlaLt0GigAN+R3t44fsyyT4CDQys24xKgLfKaLeHFz
SnrQkZdHj8ndCKvXghC3hO14tEvtxhD1px3PGxkj5DeTCErIOwEuRuvgYjCo3eI49c7GjqzzbGRn
24K64uc+Icwq/aaP4YNTEGNA56mCWPMe2p4DdWeYlyHPROycUq4QMpW3Tb8t5v5IndSuydLbJIk2
rsyfR719dfy2ok8A7+bcDVeizeS6dZEGK708OYIX17G1I7BUe+fqGGwk7JB1idtYb4w3gC7Wuuvn
b7Vlkrk16m3dLYSd+qVZz9NwyMJFh1sH6C4fX2Ne642rOrVKF2RMZdZPPHJPPoYdV1TblMArhQfh
W6+PW69tipWWj00weVUVZKm8oAKgYbWD/aecnfd+dE5jA9OlEOklj0UzSOCZBximd2ncfRdpc1Gw
rTay5dHQuht+P3Q+RV4YfczIJW5NU66jZcA/ymQtGuBHctFvO9/6Pvd+fSbjCs1o0qajls3aoSrY
QdHMeMn54M4mORvX2a1wSweKOtg3DEFhdwg9vstCPcG+8OxNG2InTS0tPxSFeZPqZrkS5JiDhnYw
jDxexomeD/FMjikwI499W4fgOVb5mgMjB+AIXKOpg4F19Dcg5Ok/lsBfLYE8GP/6OXtuX8roPyh2
6nH625PWYHjmActTG0LpV0z9x5PWEP8i0e6YjkngnA05k/9vip31L58gPBsCHsE8V5Hlfih2lmK/
qm0639bx/mbPHl/yhyctT3lC60BhWagj/gtkw58Vu8YFmDx6engCrxlvrCXPEEakH15oU6NflF4H
XVnTZ/ndTuMjs+SziPBjc6t/swbHWGsjuvXeNt1b/D4C770F3JH0AajgNEmjwHTj6jFqwXzCQaaB
kuP0jDuHRmOc2bXVvlBOmnz0Ug8RSUpHHT6RbkqWNiUdLBSmJCl277yDxoF7ZthiAQNNOHsaZXfZ
DD2M5eQqS2qWVqnDCXyCs6yJaALqgmPOSUKq2Uz/PRSQC10Ff9as1N/mA/J1N4Nf5nZ+zKVB8LC6
6BwdnNp4Y1jLZTzg8LO0S7vKD0bECaKTErgigLbF0JwAxBPow86OqThxd3qtXaeYXm7rUFz0dZwG
YG4wFvmdcVl2FdVeGquo2QUg3kK4XlNid5767qxlE9jmCAraTIB6Iba5YaHn8gdRd/jixYU+B5nV
3yW5fqe7RuEEQ96X11oD59ayWQ839TZiSH/Csxl4PdgAaGqnwc7Z11XIVzwzaBok8mhCr5PgTfzZ
KqjxdMZtLZA2vGYx121b7MqGP7fO3RWccgz0eLjXplHG5yEaw31CphZNq9v2k1bduiP3Pch6rH4o
s/MhStUmmMtEOxkgYAisUOIia/uhIzLnxZjY2jnHt5NHCbDzgp40nnxL7dXPTigRcw3Nh5VegjEL
urlNfwmF/2WY5vcfbphGXHTEf+g0BAoLQeIPUZpUj0c989HuTD2ut1Y+mi/xzOs0zlkZr/45a3yd
NUxuCX99Dzx9lO/VW1L+h/y5+sLfboMUqgi0f9LkUED+gKayIUyiBvgsjPHXquz3v31A2Kl17k4Q
8c0vs8+P2yDOaAdvDucXBaX8Gx4gtU753c4CVDYlZtyHIYlwIFI//+c7YFfZQOsno7hOL9tDf8Dp
cULD3jg38a0TMBFvWdNvf3qJrn+pn/qfUhbXFbVE3f/+P8dTt9V/11KpkJdDdM0WHL9Iu9PL+fsf
6rEOEID6tbOhEcDuOb3ApfwIR/Z7ePPclbT0rWOk23Zmab+j2KK99dtCuzG9gdZqxP/Su40in2kB
Jiv9Hp3RfgtF4s1vjiZ65bYoqCRCeUxpKFl1kKB2UQfxprN9e4czQ90pUS2nPpk2Q6352xZJs6wz
/S1qUDkZhuptpZRPoi54nJUa2lf8X0sppDIz2+/1l2qq9NMlHpzjWHrHNG2xcSCyUhgDtBHZVZry
tZjAFg5KkcWMxAyLSCsQa2el2haes6HykFFRKbqFWnX7SuVtZ1YMHAKweGYTeWLEYIsjFQUy5oI/
E6V4AXPEzaq7TrsSEu7c58+DUpYN41tiIwV1WnaVNFFMksS/SRdyOeymTrOuBmiSpRBr37qEVJQg
Z2P3OfYMpWp7St/uSeEfyy/NW6nf2dzpm+5LEm9D5H2hdPKh5hTB26KRUWUWd5DT076Cs5nYx0Yp
7dlQ4YtS6jv05+xmQpCvlDLvK40eojdflC1LstU0nnRVYJWMaakS9lsl8S9faj8xQLHuvnYAnMAw
0fgwW+4cfuwO3iONJ1xM5aFsh2FXdKjzoauJU2KPmMp7NrgZi1z2uYZa7Boyfs7Vqjdm5xu1LH9H
Crc2BvvgzIA0GrIh1n1KYihZvwT5VKxEOp9ztU6O2SvHBIMaK+rPMyuRgImUhu5WZIChsYYRUzy0
akVtqmX1kM7QXhC0TXbZtlpo+60IjMnBIW3Po0lCRtYjv0BvShwL7TCa9mlwau04Y1c3gP9a147T
UXOJu5cYM6c9C7p4FuFayfvLtvH1teSDdgag6m7bxsFHZldUgVbVrmpHE61rkTsrpmdz8MDETUYw
szs6jpNyqAyRsXXsUFyxbdxqhf9OsTctRsVNJeVDqFmnrsZ6ujK1+mrWkvlgulAU8MXsNWdkbdM7
+b2ehuFGiI9emy6S3LtgLXc5x5W/gae9a6Z541bLlr8Z/Hd5SXj0O6DYC4ojL4tYRLQ5OOGpFHW3
LtwaZloc3cXzFB2aOD+QDcJZw5skYrhfqq1Xw6K3MjPxEsmRK9BNzkCyBnYinIK1fihoIGsCw80P
dFNuRNu+FC0TRUUUA5eWC+1G9sW2XbxtzXlHHzrqIE39tgYpHdcpqWn7wh/pMQZns4p77CrjlD+I
XD9jPnxwB13wIfUr9xwCDjmGYvmsG2w8izwo0rlVFBu3p55Jj6cLR8sCwqYvsWthaRw2XRTVTGTi
usvKW1GZ7z6mbvIW1kfvz7c23J410wtQtWWrZZDQeY+LVLLgM/pVBKd6WAiR0xL1RhXF/ag+j0aW
HloZXy/VdC4wr7DphG1X7b2i4sjDj88d/aYop6u5mQNzmQ9lqJCqyJWLtltAn3muHhQ1IYFu2moO
tCYK595cgeRCCBOTG25ubzPX1ZnYPLFDnSxAz0Y1ldG1iWcqGaL9BMcM1M8lwZLtnCcvjTRXczbB
Mig+TRvkRGusyfkEYZ9/tPlHFcrbqSezKMB26i6AoPLJabw1x9o1Ktqm7NvADs2za4u7rnfx3/x/
9s5kuW2szbavUlFzZB30QERVDdhTpERSvTRBqDP6vsfT33XsbCSl077+a/pH5MQpU8cggNN8395r
mwvTHy6Nwb1OIvZmbkILKO/FOjWqueu5PIEeKiZbAJgo114DaClIaOeg+sqsW0e3N+RvzevAWVgO
jUoshVsdxN8wVfdCbc4m07myrOLeCepLH29Mm75mY/FWChHMQYvMbD1ckfCHUnpcxL4hC8pzXw9O
OuF9eadfal76RVUa6KKARxE6FkJsFLfbOLWyEkFyFZn5vjHVm4p/te3h0bPMYukp3a4W7YrX8qJ2
nZWq12e6NzIgLN6CL2/IYL+VnhTVaS99m9/zq4zV4OnUEKip8VaRDhj01IT6pzqr5xkAJmIDtwhi
lvkIRqGr4lUAUWgWFCj3KejHGArttdZ0d2mbPVLoJqbGhp5gk/NCMztvqk3mkPYMtgnGpEtBrrvv
K3GXV6hQFXXtGcMq9Fq+O3fpZw36KJMn1V5DuD1lebIrsN92CrXE0N44g3fAvrrNjPQMSwScASj7
WRuu0mQ8kiq45WWbFb1ziip3T5/zobCSxVgJThOuc+NV1qlG4JfV5iUtYTFz1PqqJSe5K6gLyeJl
Zib7xOSQ4pQgrhP/vJKT1pTfj3Gz0ypzXRRSm9rPI/wIdS+rvLAsiuymKsYzVct3imYEB8UT3jO5
RWRPk+Myn7QGeTylrr5H5hezCEWvgW/dRE1qb7UeEwrWgAfDpC0qna1gNuNQfbVSMo6b8j6ugi1l
4ANzL3k5VbxW+3pnTiHvaEIlYhLqQ2DWxcrV4+u0apJZOcTrWFePUYzzO0ZbluW9vkIzsfFQUPea
Qn0OV0QH78LGFDNXR02GrpE7lx0H31pH3oB6eHwtlAKcZvTUUO8sWAt5GyhzRJ29bFt/WQVKBpAb
dEfTkvfBgoGqY9MpzmvXmas6FKhL7VUohmWWk/VMRxMx5DCthjTb4bzYVY15nRMmTeufSLUanXKI
RSYAvJVpRFug5lJhHlZqDsWzOZ+U/qGuipfWqZZ+RCfGSwaOXi18Q8FS+JP94nd2i1hILDD9VN0J
Avq4W8R1U1VQFpSDSDdhFENyvlSoCf54ELnP/bwlxYioqkKn/40H7uMgoZKSv2CoymFwnqt+3bcP
Q05DeJHSev/xSFIF9KORPu24cy8f1cljJM2BF4dZ2ub0OwHyuY3ax5D49R8P93GD/22vrfM2QQQx
VNyPny4M8mjreEnuHzvlsWl3pf+SJS8/HuJ7V8TOmY0zw1B4+zSEZyGecMciOFLERdRPs3KZBOS3
+OsQSrXWXPx4uO9ckaHSqXPowqCmsD6dHrrMqrVRNOExzPxZqAOc8tdF/JNr+nuwDnf73SDy5++0
XLWnNOBVGCSqKFZXe/hui//bZcjLfDdC10zILZGvHKvinKCPeQzyzg5/Mgilss8P24fL+HRriniM
iy6tw+OgkLZoEjRxJJGQCe4Bq6aFtrqtfzLi9+4Oei0UOWjhTALuPl5WHDrAg7FoHO3yVELTg/tr
e19+/aujS2fhq+EW4WD4OIZn6orldFV0hMFKcgiKGEh+yc2PB/neVwd/BFeyruo27uSPg+R9YNth
OETcn4fMIvYI7hSTgevBuNwZxIj13unHI8pn6tPMwBT314ifblZA8m9VqGN0FIMy6+o75Iy/Phl8
GOHT3BN00FUa4luOnQUmnaqUBmlAyzf/ynUQpyVYxcy/hVJZE27uJhXRkRbaXFN3jtP85DrkN/H5
mzJUeeeRjOCE+vSQFbUWqiMqo6PNkXR0tNVYPoYG6uAo+sm1fO9xfj/Sp8mGk2peIeWIjqr5Fjgn
07sqp59MNd8fAugqDWSeavvTbQ9x0zrG5MfHLDuYYDIGKYtorZ8sO997nKnz/DnKp1sfV13QjD6j
hPFLosjy7hI6lUmrLW6OSrxOzJ/co79dliZoYEucD8uCCmPx4/ujuZ5dpHaeHJtuXVaPvUU41uUv
PmifhpB1pndTaNb5fKFBmRz7iT6i4i9GLKD/yhA6pwdkwi41t49DRMNA2g8noGOdvCjTFj/sTwb4
26PMNRA8A+XEpCCmmXJxfXcNTGM29JEpPbLnSltzHkRbaaXFZ/X1Qv7rQzm4/loKfMmLsQJz0nz6
4/9e5yn//bf8zJ9/5+Mn/nf9ll+gsqo//6UPn+H3/j7u4ql5+vAHjm1Q4U7tWzVevtVt0vxRnJR/
8//3h//x9vW3XHP8+p//fHplwQBT2VThS6NRVP36s+3r//znty6VwZP+zxXaKyp0b9X3P/VneRbJ
GL0oDWmqhHlKhfg7PYgLTcul36RKpQhP2B9dKgmukAhmulGuasl4gPflWbZBAqKzTdVX+ir/+BaO
32axbzfGf8t///P7cinhgTwCf812X8EVdLqo0SIYMznfyjft3SPSaZnWlIo7Hlhx65VQkmxZG6JG
pKoDpdqBAxrMGQkkCknBHn3gHqWHSM01PWekH/IcFQbC3A9SGNJFdE9bZAoG8UaEBOv1SlMb98KS
kpKhK4uThip4ZhmNsgPQZ65rNCiubJpSNXjJSto1ajCd0jBHBCBbrEpBXppO13WS7ddMNmL9goNQ
mPeoVB2ktS2sd7Tj2gkRS7LtUizvhDdzdqK9q8hGrylbviroZuq5shEc0hFG9fvW0yGG4AKplJZx
BTQBlyhtZJ/CAEpUWsuitR6Bh1y6suns0X02HNEDMsDJKRvTHh1qQae6lC3rwe9Ogh52ilzFpacd
0tsWir6OZLM7nHrMTvS/DVPCrumIT4XzOskWOWGgxINo3W6U7XNPNtKxnCElhX3q0mOPZbPdpOvu
0X23lfI8oxsfYd6koECDHo9ctUTl/DyF2oWK0nnZg4YKAz+Zi0gvKRHp1IPXSiuxSXSr5x6Q5HlZ
5fCf0K8U+Vqzh5Vw+7UGyKtV3ZVaTW+TA7PatDtk/SbHxsp2wBBTA8jaWupwIsxnTl9sXB8JNhXG
uwK8ZUvpnEDtYtlhElvU45tnW0tNQ6yief7TOGZfWtvPF3ZsZgt8v0RUiCYhjVU7ehUqENtC7FpE
xSmopienrL2ZSrV0HiScWCpZ880ssB1acxtF+akVqZhRbKFenESrqVyZSUrum56h17BOQ+/fwYDA
e5jWgDIoL3VKSl3c4nF1aigHhGE3C3ucMGclWbjM0xoAgY8qOCxdlPIRfke/BO6BiKh3qsWIjwwx
SviEoN/HoJQ/2YNezetBCRe14k0br8mNRd/E8ZKYXQ4mWksJh5z3xWD4BrYJ/8r2bJ4pEhg2FG7P
G5xyc5R8AGGHiWj1kjoLFu5dovQnmCsPma17s2xInaVZW/vU0jboUcHJ+e6Bek5NlhU2PDsg2lKW
cK2Csp5JGQ9Tx3DIB2VbUYSZjX380kbtXZTqz8XYHyOjRQfup29MUricfbyVvXPR9aZYImCsZkDF
u7071ke90F8jIyTcqAg2OoTwPkIIpmVXYZZE89ScAGo0ZEsppr9yzChaFT54KELdH+q8PMFPp2oQ
xW/R1JUbZJ2UBzFfaYli0R+Rwglf4kR8lPxYVJZKEd9lfX6nVgE95A5vhYgekZFT7mjyZlbkmJjD
XD9vc+c2qpSd6ndnjpuKpRjMpRUA+shNaGV5S9iHCr/GVR4afM0y1B5lEt4zmwoRfd/7hrIMxhbd
3XSF7cIycNNNT0rKrKxd46DFuaMsSuosr/9eFr82LmX+zD8viw958p2epfzMu0WRPp2LbANtI7pH
Nr5/Lorab6xHgqBxqsZfRRh/LorOb7Cs2ceYUg8pCLp5vyhyjhKWw3IJbsDEHfVLi+LHfZNcFMnT
MfBE0ubmmOGyM3i/KDYVjH48P8OBiAFlVjhMGF513Who+iMN3uykZvl1SMjtQWvS9KpuPdgaQm03
LcUXRB6UvyA0NSB29AvdNgQ6i3SYj3b0pk8Q8BvOuLug7J7dti+u81GykMpkOLqU9ufooey523r5
tVETXyYg8zWZu+jCID8wM3E07DP/UvVt5jtau0uf2uiiVtUbdIXJJkn0dh3hAgI+uNVH59ov22o1
GJG2sLoiPCThkM4RzDwSidBvXIjIcFzDm9IgQDVAELlqJredK3E24NpPtEOoOt5qEI27KfMcC2+v
0Sz5+vrIFwnaK+qGbKKzwFuW18zJBr0klop03/ImxryRvXw1G95RV76sJm+taA0o1T5NNt7nmPca
Dy6gI/WcGD1cofLVz+UkkMXBo8msMFikYbGFuMO0dFeZWUKxmSnEYy5p5KSiy+lFz1QbcYi/ieXU
o1hMdXIyGjLrzKpAT2HZaomMZcZq5NwVeD3iCKYzbnQ0d63iKle8C4MJD1HkRvcwbhtMhR5ToiLn
RiLepXOJ3PaSiVNn9cZEOl2YObe0KYYFzGUWDv1Z0yvCaOMXxSvQ5gXBWcy0bMn5GS8tcCM5Zyu9
tjUpcWD/HMgqZ2KHjspKmRp0UKx9Luf+XK4CJstB4U8n4Gc7TO9IbOSK0cm1g+djmFtOGTsHndar
/oyw2By3dgO6ArLgTvlqzqvUyl8kZlXPAtt8U7C2wMUjV0gZV5Z093nS5ye65KyTzj9begA1zIAY
H2BIdujPPaEGC990wvVo0iMuwZPWyqRdVkDl551TZdid4pdSKwwcS+EIxnFslzk6IMSt0YzUaL7k
sPa2yliXc9+ke9bzgs8FTyr48cskywaebGOL30sm+qXiOgs8aKCGAQQAG1wFeAmzk5UuNK+fT4ag
2Tx6b+OobUKFRkNsmtdV48GEyJq5HetzVM8XbBiSbQ9LDugmi7GdWFu6VcbBbjAkDBAr54UaWquh
Mq66WO67GnNPCCuxq+QazXELnVXkc5ypI0ZDI1G32LO4Sw06Kf2+Vr2D0vsrsh2GlYFOsykritlu
Wq1rymGoUoOFUybPQWKunLzgVec1KQp7kE3bxyKozwa7L7axYjuLJFTVQ4BWa+G1xJBg+vXPMiTV
M4qqF12p4HBz2UWNLvzDTG6ESXOFtjicRpV1bSTp6awcJ/RHmuZtRNkYSwfJxXr0PXchFOTGRZnt
/EDQe/Nb/ay2/OmsjLBwGHkpljnbcUvBzz3F45ki/PtCSfWjFoV0LaMs3irIvOdBXJwptD/8wfew
vxcPJc3BL3WWLtyA1/hkR9HbhAZA40yps+/49/r5TfjD0vXP6+fFW/f0dyeSSdXz3QoqyO/hjIis
R9MphHKy/3MFVYmdk8dDLL/Oh9Af3f0NRSTYZosV1pYf/2sFdfl9LKzwCx1Oor8m/NF1WfD5fKrk
LAkfi0oqEXjy5+9OlV4bFrrpheMhzI76CIJKI+1gNhDHMkxaPxMjqa0uGC5nSi4BwQJKTpS5rUxE
xwYJRuYQ4p8NxquOJUJdz8mwtJ7hCJ0nrXsLU/BG7zlStP6qlESwkJIzEjigv0jo5yrYMKGlezph
9OC8DtHfpMPAh3GDb1HGUsa3lm9NKx2SEFpvEtY1nAi5Zt7HiX3rj9Oz4iEy9MCY9eDMwBQeK/Bm
oeOpazY1Vyngszwf/AsPFFredxCAgKOpDknRQ0bawZBzzROBqSSVOe0WQ9aKxA+Ppn22ygLlrgW8
hqpghm7qIgHINoG7WWQ2yCAvq+nXcIZlLliVDgog8hZmlBdeczc8kFlrQScsx6tJSemae/pcLWoY
MwDgzAjGq4InCPSAEi1dxXxIp1hbsvTYyyEUCez9EBFpj4BcAZiEXjtaAMZYJJg5UC8aaHeYZ3Rw
dRad+uVUmbfEp5bx3A+ZJ11ME/BcYLPSxRusup5u1L4nvgdlUIm0lDOBTPel6XAxjH5koQ3wE2Ph
QXajeBDuHQv/aD2uRTJspr6zli0yhhnm2DUhFSgsvy5G9LcNmxw5RDBvBQtTIoDq0cp4nAzChmjM
sJn32psmyx5DVACeiR4oyWemUZNSi/K8spGHRtkm14SyZOYyZ6rdnbsiT+fxqO+CQNyNhnWWFgD6
UnN8AmNU3hgpHfvUuFTVDtlsD8ttWA9RhDjT9HQAE96GPgAgoFLfwUpToRrT8B4VTvJT6twqHaoQ
q1RWvauhJetYHkNkUF6/nVyikkRe4HX1s4UrEXoUQNYhfHHAFxNuT2+lt3RPFSqy9CBvpyS5S0zt
C/a1FOBFeS+cfJ958Q2N+Ac/Ba2H5nM+NM4mzkgwrTKgRHmwQctrzxOyGLKhOUtbm6c5mu47ZCeZ
Wj41I/FTprZzo3ChhsWDFfYNTGiiEGKRARqukuvWqG6C2uxmRWvU/NPiHbqwZSGxg439ULplM6ta
67wq7EtozGuhe3cqsh8oI8iV2vbRdPxLLclXtpodaH8ehkK4vGOTto+cDmODle3xyF5our+Ks9eY
IJG2a6Jl3XvrPGQT5kqnCl6QY2iZC0d4/B/pZmmwtUzS3+JZ2lMqHS+miJu5oLqkJoBFEYpcW9If
A+7InumVfZ1hnaGV/zA5wTn5qSddw5wsPTYka7x6qdikrsNjBF+qa1MeQE8qQfDnYNQxI6PghVKv
eYzvbenlwQJy0WDuwWnw6hIOuYyU/ph7UIrSWpXZepqNvYZw90T6hBzpGDLjITnCi7+MY+YVxNjl
1usCscR83q8yy30eMB/FmJA86UbybPKt668OpbF0l1Vk7gqnNo4TNibyYDA0eRL2V2Tqiyfxfz4c
QHTMe33yn1X4gK0EBaYSGdjEGrBkP5JH9hrxjJOtXAiDeUFSTotQeFHFhRRYle6sAONNYDNwwkhi
Cj2j2pNgtWs09SyEYxjAM6x8/Myix9gyGRcDxENogjAwYSCCSMFlIrGIlPoXxAVB1rGNbx2+f1eS
ZeH3n5f88zyjkvw2/r2WLD/357FZkP4u7YM0poRGUejDog8ThEbC74Dkd7VkoqaoMaPBQeYrHct/
GAvN35BwYyukuc7ZQFamf+HMzObi85KP3ZgDM2dznbYMcVgfl/y0SAzEB451kepTtypAnS1yYT/Y
js9hpr3TGusmnk4eKDKtVJda6Zzaxr8hwocyKM7qeYEepszGc2sf+cqL3sc3qYJSSdXRro9V9gyZ
FCxC72+LNAKolfXzos1R8lYwNGD0zTWhPipZVzyrTRbOOMH1SwpZ3mqCXtuHQCA8vzrLerQDkR7c
pQiq2O0/TIiuksKpyFAon8Yoxv+sPxG9cz90MMUQ4Z03RKPORxBhi6KMdm2LqtXEEnQ3CucRl3W4
y2B1EGGE8U4U0U3cJo9itKetkaKiq5UcIey0mUrtsavTC5iB89Gy4eutORstSzevWLr7mzYIH5xQ
If88v6srxT+ztWJhq+2LGgki/EZW1fDCaGW2jzTIhcFrXjQHmPjo1Kz+wiXbfIbXcxv0YbPA2lbO
+LesWaY5rcNmSgx0Y40JLSqONLRRBsk3Zl1vYMKxz+kpVHvK3krzfpM35Lx6Ybvsc0wXnEYtgebS
wK6MQyKhCJC8Vih3Fo0GCjaoxLqypmBudu2RYJ6NiNDiCZID1kGGHjFEsospkJuMdM70Jfm4egas
TuVU0PR2JoycEcd7+HVOa+9RRx2SAg5dYSysCCB2Pkb73g8mMDUL22RZbAzUjYlgscLsUs4wfnII
7jE4JrHBambXEOXCJgW8wBI/hi5S2HTCz2k/oYLd+gqhi22NmFAARUPDfepl/pgtkY+lDlSEZDID
r0mmklUWcIuUQr/BDjsrU9LM6K06+1JRSabMzwsCz7p0uA0IQCtkEpoqM9EmmY6Wy5y0USamxUSn
dSMZamyj7tqQzsfE/ltW7U9eTeIaoONNSqVzVYFtm02jRYRYvtU1vPIRSTncD4i7xcEgmysmScdU
E2SW6DWLDoX0mOhXEak7iRqSKtuf5zKOBzH2mVc3ewHvR5OBPQnJPU7nPEe1v3UDf23JaB/Lqa/7
WlroFSLSra3IpIHSeMstaxuDGlHICMrICrJiqk3J1O8NUoT0Nj9vZawQwsJTknZrQhH3Rgt3n/yh
ws23quz4kkuEMvwM402BPUXfFSQX9SQYCRllhEFl4fnNfS9DjmpjWoWkHtE9IIuYHCSyQy7xq+8I
e9oY8QiwUUYmRWQnGaI6p+2DerRDWQ68Ba36VZ3Xdz6pS+x/zltSmAJ/vMxEImbKVN/ofrSnm3rn
x/ba9PNNaoUOyVvZ2uqIdgrt5lyXYU+OrZ8MxK74Kk6pjIPyRUl0SbWFJ3MvZGAU8MFk4WrtZR+Y
+1YGTkwyXoqW6n1L3pTddvOCeqBGXWbeogjXE+txIqGqV/plQ2JVQnJVVrUbDFBfJuiHs5Bsq6n2
7kNBS44Sk0y+qnqZgqXJQKzkazaWI2OyxkHXzxQZnVVZyc4lS8tw4+3QtA1gHJfdbHAwSN3yZPwW
OsLzXgZyhS7JXDKiCxTfhUJmV5m7F5UM8XL6AVcTsV6hqd6GKrxw8r50kr3gBl5N8kaSL/5cgIsh
hXSpkxRG8t3dILqDThiMiIdFYEF4r8gW02TIWCjjxgxyx0oZQFap5iqTkWSlQ5WDjLLRTRtkftUm
Jr0szop+UVvqLSXfs7LGOEbOmVkrpy4k40Mzrm2faI1weo4S+4pocn+fyag0QWZakWbnigxR88pk
aZCqphbW2iZlzZBxa1FjGUBiiGCTqSya5r/FMpwNyY6gpTbuVRncpqoFEW5kudklWJVYxrtpVIFw
k4sNVOP7mgS4kiS4kUQ4j2S4TEbEDbIySnmHa74GuHRX1F631yILDGI6rE0jP/TkzYUyeI6zzUYh
ia6ZnG1FMt2UqASRuXwf6kGR0XXg9E5dq13FEsEuMEcvnIqNZKeCDtKt8/prBh6pf+ThtTIaz0xl
Sh7Kt52WoeNP6X2uavU2kCHqodPxXk57gj5omcig9XEsNtVA18PP3KMjg9hTGck+KZh3NRnTzoaO
eJQ2fYbiuCRYJlrZItahYAKOKjQghHTaTKhVHmnji0HyQvPO7c7oJ3F2U8YvWVVjOzGgI41ZPNcj
trpWONCe4sDS5WTMCJJI0RGz71QDsnNmaWTRI0x9eOkNifSl2txHAAYB8E+Vsmqd3jzVPcyoxJmw
ofRAgklgAcW0LPqJbF5V2eN0OaNafdSceGUM0dLW6K2W3qVfkqFbarh0wONrCcweDjn3Xk9hGXnr
sgLcMeviYd0aXgzOp3nuOJOrsfNAEOR512O7KMJF2narhqTJUK+v0VmPC8cOnphTb4VebfAJHYQ5
vJFUv0unCUcemT88PPm8VvT7YjJ3dpiek3Kuzy07JacQiW+BPrllJSZTG3l4BZNXmIskzi8pxoYz
O522hW/tzSHc0F5lI0/AudvPzFzEC5KOfc6s+snt06sGb2aXj+MizbLrjOT0earEOyqTWyGUc9cA
X6JWZBuW28ZziSEItr5d7vyiuaOXsSN86qzSWWN1ZxU7xYsXTcso9k+DxwluRC4+ecGygvTFYf0t
Ddy9khF1xDM3DO2udZMXSxdYN91sC0j8EhLyErDc3DWicaan1iYYxFUtA16aDCkA0ZTQ5nzKBP3K
6/yF60UCHyROxkjdpK12j+ponkTqsCK2aK7bysimAnIEIBrm9fieLsXcB+9FTiBhOjENk9ZPtkoR
3bqutybr/Cg6LUBvrF6PvbrSo+IuRyex0FNK+UoXvnpV3s2HqG+XTUBxxxQXnq/DGmusJQqXpeHZ
dEHCrRsKd+X73q6Lp7diNC+aQuWKe+wulsbD4ue9OScgmcoCILWlN1rOIYcnkBmUsRPHWgSNOCWG
sieSZ5JU/1Vdww3zzECdVTWaYaCuD2aPMcdldkFaPeyHwcEdQbeCOKZToVgPmhZ5qyLkQI/KfSas
dhXXXYIOmqumpLSB6zkbQM4D7XWDjV/RjzCL+LzARhP7ynRQtGpXqH650PBXLMoq/dKpA6E6I7hW
gz+N0JnVrrzySRBeJ1O67W3MFWPT7qdKrtemcT+ovGiRAGtfDXQuytG4UOPwIu6JKokMQv6Cqd7D
ZsNIMeh3hET7Zz2RH26dPGCJMjbydbd0KVDMWMeRe+kPTtBcQZk7qf0Q7l09Q1JQbP1CXGs+e5nc
FHgy2rUvcri18b70xbq1oTL4ZvqldSAUG7q29HXnOm7ys7CJdnFnscOEalVrzf2olpfuAMQmK+yL
SPUhxEXkFhgjmoTotkzcB2PQL5El5ztTJ0679a18pTXGw5S6W7zByjwSYbbOKDTslFJdwXduFgUR
25sIzPOsxo4XwXZOhX41qJHGSaGqFMrnyWhoEcZgS1lqauhR33p3qPuO3IbT1ruyKK5Z3DyupdlE
0Zg4L8WnM5IWCjFoWhYeogIVVnZegx5yjasfD/KxefnHIJZKQosuuTE0V9/XXmNvqHSlrsODGLdK
di5AjijGddNf/3iYj+e934exidwxZCsWC/DHYTz6u+z/BVt27Uuf3yj6T5T5Upv2Vwn577//03dl
WLEaEHlGVGW6VqjgqavKXiCwGN6SaPHjS/nOUDYnU6mVM2kvu58uhRqsmHrYvwcRbbAZoG8oQCkb
c5YxpfjW0/iglHuvuJL/7E+XZSOWB84v1Yu0mj9+bUIN0w62SnIo9Llbswua82gyJ43d6tcv6v1A
ny4qsyMXdf63gSCp48oeghXzsFzKip/cq+88Cx8u6tO9qt3RyimmJ4esZ1LYON7Tj6/le78fHSNP
Mw+1NCd//NLodXuTbpbpgcScFOS8+42K+4835XsPAPfehhWhS2n+J62nC30gGwlkP+B3woXplIBj
Th0NXNLs9J88AN+ZA3AlYwVxWIl1TYZcvX89dTPTchb57FDrKy956oal6b38+tf1bojPX9dENTf3
TZEdMucp8h4M5V+4HS6qW9uAYKqSNvPxEmCAm42haJCbmW11e5aMP5sov3NDUGAgr1NtCKSUfz6O
EBAdrdObzg6BPOkuQ+mVXdrlLGf/c/njL+s794N+l7CAdfCEMebHoTIF9lNjqflhsp96+6LF/CSa
q69j/LuqKR0//1zVvHgqeLI+a2rlZ/6saGoklaisITYmCAO/xbuKpvYbHgy0y7Am4JUJPvWHOtb5
DUaLBjYRFwA1RySwfxY1Ab/wAX6ik0hiil8TAulfZ+O/ZmspBKJsyiyKlR2wovjKeHnXx6zKOjXM
TpsORUGAmsoWY1a5NKMKc7xRI4yigfNiEAsF87x9Fq33GMJNn4nBAHniJQsSEW8gIi6EOZ6bE9Y4
E9MwzcaGKK3wYIXJavScIwgPOB9qq6EtEet4cM973dznab52fHfTRhoHCgDqjkWptPLRaDRWf2WZ
ebtqdPVNsbIdImM8Pp3hn9sWIgR0dd7MKc3lqNFmLBVcrnq4FSZSvEJzbgERH9n4H0wXO2JbZZ27
17vkNrbGtTdwMhxN95RE/pXP9jAzMeaOJt5+P4HUNTbGW5/7ETSXtnjKGsYZumLtIBgnLdKnA6lu
wsbTiS2dcoI7bY/k0FDQ//WLs1b48VIjZwXFAqqIOCjnITIJF7mE34aLRuoniq6GsCUlFbkRrb0K
MUZjgEnIjZb02WBRSUGGhjKDcBkkGvzYk6INpyIRw4upIUpBh9tbV6WUeIxS7EFRmH+9iwDEQQmS
SUkIyHtaplImQkHuAgAelAAEJDVKktp3riMpLQkVfWOgNWEZJ2UJaycoFGKQpCBFk9IUBY1KLsUq
pZStUP3EmTuYW85uw8LwCxqKyQbKgD0PpOzFnxDA5FIKQ70SmbOUxxToZKCntctJSmdKL4GQi5qm
UjmYdSURJI2U2rhSdDOhvgmkDAeVWbBQGpWo8F6ivBNJ9Y4tL9takvTto1Ge94oTbwsw4IPkgXeS
DM6eNFo3uZmUm6r2c4IHe0c5U63g1VdyMJr0us+mgtQVNam2VelfU6CtmAe1jaEg4mWCXNZBawJA
4y1QdQo0TiUD977kAyk4xtTvxNDdFzWlIGsKb1utjDhfuzr99+K+qx0BnX/at9mwT1NhICCOTlPj
dGSEAmtGEZ1NDq+CcktokDHvWyRsGicWy0e0Q0AcWZ4rM4wAiRsxubZxvY5sbZ9YdP+E2zxOhXfo
RHzjDtS9U9MjKLk011Re03mkliG9tbxegRZ8ckV8HhAENiR+sBSue54l7qZhsZz3tvIaeuFNrozo
lBQfOa0mXvWwuO1iZ6HI+IsKCstTV5lLRVUeLOBxg9Ve9Y1zrg/kpiImjU9WbDzigNrVqv1qT/WO
U/fFpBo7EgXhoyKfG/JcO8/AAiWCclZhWzudPDdyfylbasFl54sW5NIILfk6VpbG6OyKEAQ16SCS
LFrNs0JBdmijp4uTE0wSZa7lFaloxJCBWJxTuToGJHHMLb1Z6L23SMNoqSjWZpKAkoam8lxUGGor
+E5J4J5DkYZUEB9CdI20gbeVht24swFox+n06Fpds2qQVlvOhsoZijAF7FTTlfu2n7ZuET5DpQB8
pqoLchFoLobRVZOYzy55IguUbZRJS/s2ZeIEJ05sc5UHsNmDZpmWTINgAZNhXWfamH6zcP57sZWr
zz8vtldP2X8swjf/O9Jb+cE/VlzV+k04qnB+Xx6lBOgP4RBANRQ7clsKoP6bpuiPFVf/jbUQARKe
K46wtAz/WnG137Dl6rQkUezC+4GF+gttRPWru+79iiu7lCztSIoMdpdYvD5ux8IILmBAEfKcAxuP
pRmXjd/MW8uMz9Iw7Qv0Pd1kV4DoRaFRlM7G6aolAdQnknBPy9+6YQ5t1oVbmN4BtQuLbtTRi5/V
XeYeoPNPZ77eJuGWurV2DUlIMbdqLUhTdl2lOaSe7p3Fo0UKlBYTrXMV2ggUdpM/JfULidpWf17p
RWWeSARbd1aWvNGmDxd5FpKk0hokqK5FxHTllk7YXaJGb7ZGotXkW04k+S09yXubDBuBg10GYqdJ
HlxVljDzM3qTy2Bwy3lVQituxRjuzGY09p43FS1SQM99ausMtYFRekicbIMqPLCt9hhooEDH7JFa
4ktk0QVg357OC8t8K5r0zXJzhKddWhqvNNjoaFA5Lf1+m03CXDWx0uKe861Zp4kwnPdxq7LQ9ewx
6CLcqUpYLNy4916GkCp3rWfaNiBjZa/EGsGyamVf2GU7bKeiKNdslPJ51SEGTqV82HRIPR8qmlAu
qS7c1WJhAQgDE+0tnCbdOS00TNOr7PPRNKft/2PvvJYjN9Ju+yrzAlDAJoBbFMqzit7eIEh2E967
BJ7+LLCPRuweSX/oXncz0SKLLBYyP7P32qkJQi7WmU6ZgNztGLBkQ+A9ck8nAQoHDc0uUr9y3O+O
GSlbZ5h3mYY4DN7dliBuliJtTqRB0HDSmvLJBEfhp+MMtFoAjtdQEPedXHVRM55TQyIkiaKF0WlJ
v6EvRN5R6ZfUJ+kt3D3jphCi+J6oZnPI67h4TAYoIURqAvUYkuO/vQHSREvVeHT/+rg6YqBv/7c5
WL7ov0eV+xstpsVgW8NZ+nno/H5U6SoGOYumDX3jp3Thv72B+I1MQdB04L8AgCGS+OOk+hQ8IIRY
WlZbsPr5JyeV/bPnleOQMBYEFDjZgBIYqvlLi6oFxlKw2sQRzYrR3OtulOVY0aYc7m6koNp3klaP
T62TsjcoBVQZdcyucYWtXNXIcr+JQYStOgCRwpsc0db7vGxmf7IHw0Jo1ybGum2Dwwhbj0yQrJzT
6zJPHwE83WATepGjjuLZMM7kA9S+WQAMQZLMtqeO3ko7Ep6uFjpDWQQ/k0rJ0/Vbt0gQvumMi0ej
vY204GlBfUTHElQ4aa9RHsoHdlTtKo/7GSQLuqHSB44lxarsp644mcokdhN6ingRVtDHjGt1EVsE
i+wC2dlLuAgxOpEHCBOLTSvjkTDSZFcnyo6nh8QJdBxsWQiCWaQds5nfx2g99BPTl1OJ/kMuQhB3
kYQEWXCnoRHJS5VQlGGbzNcaCpIR57pAUWIW0Kr+zRr9YWLVmK789YN4ev32vfmTNn35qi9PIiDB
ZTSmw9TjifujaOBJtOjfyflWGWahLv6jTbd/o15AT0x1gDIJI+sfj6L4zeaZQWoM7vwHhfUfFA0M
6igKvhYNlkMjhY7R0Gn5GUXzQ3ydqdEUTawNtBCcVr6xpxylSAutPJuas9GxvE0x8SA+9ud4OtjB
BJYzD09Z2e9UTSNEe6hXo4s72hjbFcEIR1mi1p3d5FQANfA1RbkuYpLEu5JFJYnrD6qLCjaIXXeN
U+5d66vE75z+3NEAD9rwLDJgTkm6tnR20XTGL8LFyjqM4UOj9+oOTecxzMdgZQfWAGlPKzd9H59L
MDFeqOnPfWYXfh2b0msNE38Iqt6N7IKPYWy/Gxmuhplp1tohanGVN9jp0uhahsXrrI4PdC947ERI
Y2XF8zqlPbaEYvk9+h2vgt/ktXb5hm/vPbIbJqkqAG7aUb9vsI20lXZF7jg7zfBUVvMxgX26TRpL
9dtYv8I5c6UWhkTBkHWszLhMM+haKEoqghTa8T1ok3aVaX3spZGTIbuyOFPU5A6h5hXnCSZHFapW
a2Q06bl72+a0J7l23RZjs0kQsPqKOx+jzD1EnTxWZaSChY9aCILDPtSqBRVnYx12SMEpe0vZKHHr
+JgQ5vs2LYsd5qJ+3XcogNmHGgdQNQkqSPmNfNnpEA4RFMhCJS4nT5ytQe+LWdO4EDXmDpPwwakP
gutJKUovqgkjBY636FJJbkYyJFZFX0TXpVCA4JFDFdubMqlfJrWat21IlnVWRcumDrxKVZkbm5Np
bwbDtBNFQBBhPa9tu2BGGubvqC/zlWbbIa0UZVpWSOnLPHjJ7HEvwqY6xWk1+XxT0iaceJPEjBLU
eVjHgdatFzTNQdfrmzSwI9/WSUnHms0HsucOQhZr7Bp6qVXYz+99oxpe1fYIthX29klauCsMQzaE
I33w58k5kb/k+o4U35tqQNThamfSxYsVViaEGWYi/XBgOFWFE3xBRdyS7fcy2OzMYgLfPbiJ2a5r
JaKucLxVpoWpHU3vIJYICMi5zogQI1apH/gYu/ZVoDItQalt7pTcenYT/Q324daGJ7XWZXtScnYs
ocLM3Rwhskf12+Qyg7dHG55b0briGudtZx5ElNfKZSOzoTzwCY7Xsplyzxi/Z1P0KAF2bqD5lXiq
mO9MmHMmozOu7DF/Jje19SF4EmXYdgiSrekB9BUU+YDAHkn0PMp3IgVK5DdpWj7CNALRlHH7xoDC
ggZjFEmTgiodLEvtRKxWreJuLoPLRlQXvWSJA2n+I+7qW92I9oXuHAdHZbyRHKn5t3qaHyIlOqkJ
g2UEbTAxs97c5415o5Zi8DW+76aWgEyMdMTXW+9LO0S3n/KDu+GuHc2jqqgforM3LbxMzidzXZJz
eWBU8arDcfTQVzDkk93oxdMgDjHB4gTByKBHRdZ1j0VYD+VGRhVxy5HSlLfG2LcPpZTjswz0KvWE
2g7Nzogd6wXUPvO2tsrCq4wlsLMHDWC+BKHQqeABeG1zlMU+PcujFplibUmdz0eArCTgQ7Mzy3RY
jwkhSiMfvrVFNgPjRfW5N/vdnMItJdNsF2E88+wJv/eIdd/DJnntzDPW5p6MeRQXLNnzq0yE6X2v
cczlVcwZlQLU7MPkI2zs6wZF4o4ifYNJpNplE3mqNtp0w+2+5dPwUFvoFXmUt07QPOBljLxaRQJo
xsc+neDAV+qrJjnMy2K8TKiltFHLVh0p0Ls6Q/9StMHllKr6aurgZCohJLMiHLV0X5Q6ojWjeLXL
AZq3zp7QFkS0psmbTpZEmcg3idioqIFwz44F6c7kYcxgfNtKeqfKC6aQfk5mAsFkxbyNe2Z5g3OJ
CCLeDFPyIYzoMOfdPigQe9tZvNZQxMA4KIZ1NtRkiOXjbT4bdLwBR2CT5+GmMCoH+Q+zlIRA066U
VI8sS41B1Yi9QLeoi/omTix8mo1N1kB9VbZqvKpHCkqXRLY60s9mhFDRCpWN1TTtCugpY2DAEnl9
Vhgqrhq1JJIi+Z6QZb8dZXYcK1l6g+wA4c2PVu14KGAvJwuLBQLfQxVgdOyTahO7C57PeWELFm8N
tUTkopSa12MuzAKt9IQ2Ib+F+2bZt7bLzFnTze9iwI02zpy4htMdk1xB+2SnAgSt3DSiOZgdlM8+
Bs8WN/YeybOK15xzrO7tfdSHiJGUh9Tgb6s69brpy45DBjuOFn5PXHdnjeW+VPjXoHI+EPV+Kzv0
J//2cp+93KJU+OsScp39xy+b129/MnpavvBLFYn1zFUZ8XyOl6gH/9vPaQD7WdgQY0lj9hlm//vo
CWMaVjaG62zMaeeWYMzfFewOUymWM0ydWBZ+roj+SRW5KOt/qSL5PhCy6OU0pk9LAfy1iqzDQFqK
NrSXqlk+jMWkbQaj9hVGXyBR2+ZKmYNwV+SifLJMhuIu03RsKgqdXk46dKsMxWEOEa6mMypv9O+P
aZvaxMc506pij7qZTYCQeTyTLgzueNWZfcnU34XI0bbjRZIwyOoKnMzSiQ6isu/dttiHUVTg1W0y
3LnLvaeGu8aw98ClHwOeSZAr1S2DVbSASuzuNBUCnzncSUM9Knl/LgHIoqwKNE9tEm0zWZh6qhE1
E8rGqSZtgEXIMZmy56DTD52o2mM09rcqQsFNWAuGwqMAtSGtN9GkJHR1ElWvtKaNW8rvohTfKfoT
v43g37c1TitpPLHcLg5oektSrJxXfYiuI5zbe35MpmdkiKPAdIzBhv6IYuBBJhMIfVXbpvhttlYl
XjP07mGZXeeoEdl6ML7KtLVEJKeVWbU1leib3Yw3o0jDHVU4WsfBAqE5ztjtYgVbmSIvIZoalN36
Qxw4p8EglB3QHxsgzSGyuBqFh7t1mw3j3hDdS64BH66Njq2T017OszmCvJkeIIuMzpVsyf+qUH5R
5DkmlNFIqT7mPloygQYsTElvrkoSs1mAMMvOYziddcxOvKon0K6pfq/F2A2q5bLTsR6B4TKeZxW6
K9Nvt7/rRRaeO2Alh1nNG3cdKemuskquUPVGw22Pp91J8E9PrZeq8UM8WhVrAGDPhtIlPlgc9pAC
7zniTcZfSnkVwk/2BAsTVpl3tqItia7Nt76XOzUTB7MveIsnQt4T+VhZ8TfbyC8CBeglIkqwAg0X
ia30rzjiplViGs8IUl+QwGOjC+0tRVkJRCbZ6Wp4W9tl6xM4sFF0ar56Wd4wnMOJ5gPbvhCBfdJ6
Tm9nmrizig91Eb4OvSPA1k4oplPibwYledeE8mTp3OSRvMmi7mIalDtLiV66LPseNbjca/xHtWzO
mM7uZZEcpxGqRx3oD2GOADRqgrtAYl9KeIcqPTQ3RmWPqxSRCFzR58Ae70ErIYIPkdRJrM4kb6tv
cNpvxiY5h0t4aOCGnmMPDIrNG2Pid8mJTGpabc9wacWg6RCCNOjFeKwUC8pr9+CwUQsL6zzgdIvi
eWcQ/FipSBtxNz4B4na2uFdyljgug2rHobKtFbgDUwlDSA7xaoibp6bND4Y7nFKDaao6P9BeOLwf
2DlrY9wzXI4B25WIkJTspo0BuBi5u7PTjHgH4WxpKo11xnQWsjjgCB0e/aZ0sZiYSCMBDiX7wq5W
stU2jk4Q/HLickpp5To1h6uyVwdPx6256RElhyrFiqbWO5W3gDPp2pjEKendd4LD+GzZ4l4X5snA
E8Fyd9I85uiRXy5HXBPNPtuqW90t0OVRE+vLfryty4NL8uouH7CmZhTbIZtD9K3ysZ/DW0013+w8
K/xQd06EBwbbMFSUTdJmN5ptNF4dsiiddPtNRxa7Bj8B1lxU68lQANjHkGI5STdp3H/AYQCUWCPP
ixvtrogHNsqaHb9XkQJrahjWZOHdjHH8OEbDZYOoElX0xywJAemKAKlnpa5SGNks3VuLuBOSfvLH
PFTs8DTrJJd0gp4I3N3Rcpo7d6KkaXKb/K25fCln4jkrczDYwM1PwcBY2R5avElKvZr7Bv5ldo5C
7RLz84ts+w+tZ3BtFM0hm/U14GcU3p113ZMy0rsK9B61IVGprVEeygtVgfHf9AUmuxEXZDz3d4ZU
d3GgHrIyeUgG1p0p5m5+mvmJ3vbU1tNDbiEiH5MrPg+8CbK/z1PtPFs49ToIO96gQgmxsWFKF7mm
MZ01mkhVJkdTlfcFxPjAtK5E2PqVS6Kaw/+QZoTZJhOSNsfkkhPYU+OESNVC1TuPM9YH8L8r6mLX
JN1MWdpy7AhkpsIA1q8RBCm0INsKIOjz7Kh7JWXVkAg293HJRnDq9D3b/RgAd4LE1qiKdao2sTcO
iQYzON4g9U7+rcp+DPaWWuivq7JlIXjRx+1/Lt/ohP6kNlu+/Etthg2QQsolzQUwD2PzL7UZBZtK
IgiDafKWGHT/XpsxUXf5God/cFgpfl0Lmr/hLeTL1IXQ+LlM/Ce12f9UZvgK2UxSIjKRs5b4k6+V
WcNoskUHFF7SlBK5QTDA/wVORkf402sselPoQXwjgkoQnX2WoF9fI+fEdatskmdMQ3vWau4GqW7S
bOxcnqQhxQgJdmq35KCijFcq9uFa51i3Og0QPLXOFSe7sd12X4RBfeobBhqrvDdEfRJCgYxttjgH
fbXScOVi+12X1ahWu5QUhzXSY3UrZT1vG+wUBKULbUu6eb1uyzHZGoIlezGIq8QuFhZxzriuDJtt
jCoBCXVTJgrjTOSrt0UzRx85JvyN8UO87LQY4d0fomY34/+ttcrMtXX0qXym8GCiU9Wyvu4kP0VM
YsBM5jaUmejJqLRjJCM0IBma/xTnkTHUW/b4F2MvNM/ulHMfDQ9WatzVbnvbYEkJi+FBWCBKHEE4
cxqbF3VjrkOzvsDuQ9RTmOIRQ+cTSnGk6fYclYwVUq3xzUuQaThd5nI6MG98rpIEK1Rm4yUs68sm
FsnOLSJmLepbJNLpGFXkWZgQbiDAad+hxMF9Zxg7lYK9pcuBFZpGvumktLaFEcxHevLjEChbSf/d
KURP5jBx/NggRn2uEF3Fp5yl3zrgpvPCqNrOc7Nn8HNDsmO2TQqYdaQg7BtmPoD/tX3RSuh5UX5b
Nt0xMrhkFTII3qchbTH+heNK1aHLMETxpBavTbMjyMMpoH0He1nVp9FkZaLB3sfe4LAmdeDshIl1
a5ngaQzJsKQtsFwXgavDMuQMVqfuVItBIfYKa1qK16fM1O+m6L8RXOVsm0zkR8MFJepFqRVfV4WT
+5o0YwvrC3IdW1MOLqvsLTKc91SJ9rNQzp1m33fsUbOIeZ2Dvz1IHcITtQuoBtdDgYUcYlTSBOtF
TJ+LMd2Nmb51xk4nrYQ33irsXasOj9piwa/Ia0RL8gLb6lSqGIjiRh6sTL2a+aaDVpzypfo1tW1f
Ka96i2ZNkfvSnC8Mcn9d+0EGL6UzH3DKOBuLoJrGtu7rWcM4Jd8GVuV9xzzAxEZg6dNVGCTaytCZ
CyBaegYF8GwguvebUbvgDgtXo3lZRzvSVKJVNJNIbkEItCPlzpHtvcmASoZ42awovDIHgsth8E40
EXgoy3QPHhOs06A9VEp05zj5vVIRY1CQcxhWH6ASD7WrHCSB9l6bCFA67jYTWU8B2fpGqfV7sze7
G3NMDvx+RytRX4xeYVxoZFD/S1yculERdm/KdCeVXH8uMZ48tU6JsEdOU3Cfd0F6IwObYBZJ12PS
JAKg6CK/Vsj9TQg2WoHZZYKpE3U88lhcDJTx596csbNmzRC0q74SyxPGWKX0areDe1gHzhtlY+hH
lnhQWl2sh1acAwId1kCuWGqYbsuHmVT6Yeqz4+TgBgt166ZTYVIb9VgzCmbMpGkJmC7K+SrFbjiW
lTdULUQH13wSAiMqk0yK9dm3ZVscHGyQp6CKeLNnoumZKL2Z0JM9QV/EI+fyN7Lu1JDZY5tM6Tac
woskp1Cf0uAaP8gbQ9VVEsAnScDEBIp6CwPi2TCql7ZPCXNLdkPSfdAHXmbWnGzCgIkQSItnPek3
mBRfykkBodTS92moCIIR4m3Xwv9M7OmiDSx/muIVTsN1Uuvfcize2wrrTlIMzzSLWPs6Bnhx/9J2
5qZq+DOnJMUG9qNWtA9WXzxaWkn7JpNbmTHDcsddV2s84GPyGEbTPh55RKU8DUG+DXOiN+i8brpu
vgTm+Cwj61wm5soxh8dxbiDV4H2xccsPJn2IJJ2Vv8a6EOnLXMeA1BOxNRNCa2SGja9z4n3YSjQi
BkTyxBK3xMLxDmYasofCvgOzcuhoaVfkMTxzExzrAIyqAoAHZ2W3K5Pw0SJqgzVMs7NyY81x4yu9
xAnLb59H9gWLhF2ThgfGyc9uNfgBwRGVk1LLghzJkVUQgQfeMn1VoCVaY7zr8QbTogWvapceeK/9
eJZMdHWXVnO6biuVH9NsD4mq7BqLMGy8yMOEvqMbbgMc3Y5jzeyI3ZLiPrpSTfkBntTCC1y8qGZi
ePocn5ixbOugvsuLbvbTotyRl1XvYEBOeDtZVek6rtz4RQTlUW0M2hC97DZFrmpeaZrjFVkakedg
r16nTvNUqFG4UVTnEuIp6NKirhelHpK2SOYbS4j3OIOrA1deeRorwedlXnwZahV4BnX9N9b1tq8b
eUQJPOknllP/ED2/2IMAm+tigQWDtRa/SgpSS4P+FyjnJMHk+ZC6b6a1/VICXv3YiX61n/w84/p0
1fz0EtR5X6uciU+xSHteQq2ZGdmXfXUpk6u/f41l2/rHNvb31xBM8yzU2Zbxy6+h6/2EHjAOLxE8
cDhezh2muDviuP7+ZX4WYPx4GYTjurmo9nEgLUvhL9rssEzgRqRDeNnjka6TiMKQ57C+782rBQkg
Wryx1g+jy7/awkV5/9etxOl78/79G93CL3js5at+7yAQAqiLqNDiPPj/6eZfOgidkS8kKdcGz7/k
AP7eQdgEn2s6c0Iw10jsNf7Iv0930QiYZLsiszHMH5rDf9BB/PDV/PGpRK+zsNCWaTGSBMYWvya9
GIqOHblO00vGEF1zQPvOGCDGd6yw8kvtkayHJp9WfZ3U15qd+r2e70nC3sk9jsJmjZIQxx4L4pEc
tM55IFqMWWo83GmG2aB+zsroKVjWRaIr0qV31lf55y4pZaOa5N2u0i2iitk4lel0KZVsgIahvwY0
ZSuUNseKLVUhJJxI9laS/RWTwHnTO/KBxf43xsE3lVHyDYy52oXS2jBOK3dm615D/vkYSmy0kJkX
2gdLswoc8X3AHk0xqXE76sdVKrVLh13bmCOjFstEEgIa4v3GAQJCHZSn4265Zc1laTeWUByHZZFX
lvWwdpflHkOobO0Cg8YrHrCXq6OnHm2mX+BV3YZpkJI9quLUjYqMrbNB3TOKLtpxSIaqx6zF5kDH
BsxdpmQ7UFwV86gEAjgy+aPjRvXZzIud3dnyUQxN6JUUgx4CIusyRkSCVzjWztNEAqA09auoIJWu
aCGAiNrutk2ctJuozDnrISRmnp44jwHcql2hG6zEIsSiE5ZZr1sC7Q+J1sBWgt5wdKqGSjYHexzy
cxR1fDBtDAx7BOZKutEXi/5kp9qbRsXr9z1R6HWSnCKmKX3gIPmguI4KhqxmOG9UKwcl4TYjpRyz
PqNJv6Mveazb9KJUER7k9rjNWCmu8KCdGlc5Yffnw5THvlVlNzJiaK43z7qSXiQjBLFaz+/glzKw
WgwmbO6Inj4XuWRJGnV2ihpjAiRhGINBQWlFyXxCLUexkY7rtEKDZZg0G+kU7fs8SDwZsMmWQnfW
+Ry+z5KcgUAtqdvdZXaYN5Vn0V+tzMZ6JwIRIo2ppisCaylrI7nuNfC3+XQfyk5iACksSFkDiJMJ
hX4QmGfcKDngLoutbJjHLN9Ctur8lwnfNyLny2ZqCG5s0eNYbrpyZnPYTlE8+KpUz7ZFL2zZl5Va
AAFMGU5BIgcvgPnBor2NwSJ4aq6/CEmZE0zl7biI3NxpJBaqaG0vcu7JAGITgFNfNV30Lfb3PAi/
MXFeyAasdpMJ2hVpHr1VAM0cSGYEqbvq2ylflxpdPIlZ7sZZWgHNDP0e6gXRa+QSsk5P7DI9FG1X
3n0env/eIksOx1/fIgykutf/eK/N2+ufCc6WL/79MtHY+hHiyqbQhFAFqvLLOEr9Tdi6yj6QzIIl
WuGPy8T6jaKPO8YRiwMMPfofl4nxG14yQcDpgltmjWj+E+3nUiT9dJW4XHRkRFF84OLEOfhz5WFE
mjJ2dJjniAjK9izl85e35U+KtE8P6C8vYKBn05Diu5aN0vXnF5hQ/oyMJvRz6mnvtVf4d9km8JX1
4MWrR6/wHveY5S/ebuJV9CDXr1Spb1hW2p2x//sfBF/y//yqFFjI6lDpkVJk2b9M3vqgNWFlyP7c
z9YC9P+YKvOcBcmN1XQfUO9YbzYgNUwWpZpS7PF17Zo6gTuHwV0oguBQ6FKFDR67Ve+SPtqYbfVN
AVrk6e5FbzXsTTs6yjnKLrVBs1KcaF1tXIakro6E1QwgeXQDanSdT/A6p7n1RtXay6X2BvpwMj7L
8WmpzM2lRq/1LGD/St1uksxLzim1fLJU9W5qvvdLnc/gI1zBk6yP2tIFsBW8RD6irDMaBHfpFNjU
svtYuodEjppnLB2FtvQWQMiOA81GStNh6URILl3IuPQjGY0J/rHZb2hVAloWg9bFiYinmGlmlKWr
0Whv8lS57JZ+p0XnssEs4KNVu7WT3FNojYzafUlplYqqP3RL72TRRMnUOQApLEBdNb5Gm1Xb9mug
DSMrnWQXuorfp/Frt3RmrW16Jq1aFiaXCq0bxx1aEf2ZfNeDS2uH6+bCXHq9Rh9OGRejoAlsqnpH
NWDTLrkPydInzml21SydY0sL2dFKVjVC40lJDuZCEVi6TX3pO43ZvI2XTjRaetKe5nRaulRr6VcD
Gld16WBLWtmelnakteVvgcC/YDoZhcWB4EzYIsOjSbIvbKWzoD1uaZMZG95ES9/c00Db5nCKaKjL
adyHMnmMBuROsFN2bG8vIj27xbaL1DPJHnWac40mXQT9pqRpd2aLIM/mhagRVtYdtBSjfS755ZHI
SfiK8zdQr2vImiswor6RyguWKI7X1yHc7wm0Zvc5PyAiNmSgwFOAGC95DoPlMm27ZKP0PR+b+mNi
GOFAszQZTixSJ4VhRYu6yUsZXwyMMVQre5uXscYy34gYdKTJEuu4zD5Mxb6LGIbUVc9UJAbgqOb5
m6txhyrL7MSZbevE1Ko4xLGYyUIB5EbXnzBy6ZfZC1wQglyXecycjLcqAxqlZ1KjLzMbi60pmCjr
Ri7znH6Z7LCuW9CtRstEmLmPjoR7PTIKCjtmQjHDIfD6gFyWeVGzTI6izyHS8DlQyj+HS/mkBJOX
xEN8lsv0qa4gsri8FZ6RVuGq+TGlKiOfFVLjZb0C936GKVosc63SEeyP8l49YkwhhnfSvQ6aD5qC
y8qsGJv3EJw0Ywmu1+t2R4+RrMO4vxCEPnhtWhVbbUZVJWd3PUsdKZGZVeuyq0tq1zi7tDOVfJNM
aa/JBCYGOqjerXl6aALj1U7rHecbFhQtX7moef0pUy6CVMeGmTHuToWFMSQrmedaeCgZmAbZY0+4
7jhQzqFgvjQRGnCyrJrE9A2ofH5ZFUfkiRyIGj+0PV4XvUEaHQJVzqhDWAe7zKjXCVVSRfObMaGP
LCSAmfoIO4VdqnoYXZZkhUxfzAQUURsvktpAHLWO9NzAjO03ZBr6CtIxgdtmPeZ3qZaPmwGKlQHI
d2XMtbMCoMc4LI6b0+ykZ0NnneC211oN0y6DbSOJaCWH1PI58va6FvTwVkSzz6bhnv3FXa7nKyD7
fea3hP+upxGsP2dOfxhVUb4UZPRw/iofmG6x/fYIUHg5028qYV6SJN1Mqym1ByZx0bAloXXacvRH
j0HNK+h9dlfgOPY1rvFDPzXJATvxuXAtscpsw9mTch55ZmnfWXVJ3w6ChjJcb2vka0GwwfJ1J4Lp
zgHP/5R1k0F2itmtrT5k7wDFrGNGua1UIIPlVCP45Au9ZrD6pybOnI10pnheZfEYcStF3c4cmKWn
Y7UxnJw0l7x8JgcBF3C8kfYEBbYEk2If0nq6V6NkPZAOA/Uhuu8z/c7pa/coJzmgG0savwwyhDw9
/t9KVZ9BYRo+0/r6qSeDxa9K+pU04oNuE8Ltscx/0peda6BbcuP0CgNNHF3rv7+e/2eYg4YGTNeC
BEU5RQP9c5kAUZ78qDApzt3SZMp5b4nxemzazd+/jP7nr7PwMTCU8Nj/WgR09pynGOzOeZadWqHf
cyqBGstfOC4bD3rdwr7KdgPJ9pmT7lo9uogG3XP04shJdWFhkk7c9Bp4842APG9E/ap3O4SVwfey
F3RnPALm7JyFGr7+/Y/+pz85vgBbM0kZITjy53fIyvsy7ty0OI85AX4TCeP5Kir/D3qIuwjD/ijX
lkmU/WNwBzwGF8KnVejLJIqpNLKatB/OVYhiHb3+nnWAyUqr5t4gIndJan5Sqqy8JoSRVZW6H51x
wVviWQ8MtMJJTszy3F/3keHeFtxKfTmA72NJZqKeWll4a+CFhedYiQ8ysHjPdZ4bkTNfm1xrvgEN
+Zp2GZoLEHzzyNC81cQ6yuJ0nXbGu9LoGwsrHgEGNWYjfJersgb6icYGbQ/a+ikS+3rWv8em/Srt
xX6kAtqxsxNgRhx09qTglBiTkxohXZolotpQ62IYmSh+tDh8CHotv6tH1kCuFpLMDnCvFVW3E9q4
hmq1qhf+1JSg6qhU/dJSMTjIGVCCZmQXgfram5vesveci8+OAg7SHrXdlJjPGfHY64J8EdQFLCPY
eswmpYfkMfNBBpY+a5QdsiXLyzUJXmB4TWM9ep8ya6uKOkfGEJ30ciY5oa034N7Qw+vyJhciO7s9
4loxy2Nttz98RH8JkyGm7U8+DzyQuNAslsnuAuf/Opkk/rAs+LfubGv6q+G2uT8TZHYWZDJ4nKcv
YQsbHKz4ShPSd2KEPZyoJ96VGX1Xau/0sD3h/ffGWT9ZpfNkmEW0aXOrxiiioh23dJQ1MeOHwRkg
CpZmvsM4WfmjFi9sQfjv8O9ugIAWq9gCDJaT6QCaj10W0m+vwwxbVPVG5PN7U4pX8nQstnSlvWpy
/V7oE7Uzq2qj03xRQi1oSKDHJiKeEkfsx0D/RiRvioyQY8DNcDnIO2JELuyhWdWlAZdi4hNSef2k
31oDIqckuq1j6ya33a2YuicnTU0UMdi6RA2IjxScdduTSuZYGMaNRPHVQOfmEMqrwmdiVbnGs2Yo
T1oERqPuZmMdkdE+zAoABlmuNbPZqmqyd5FJ66XtcRv5ZtqpK8cZj3aT8JYMLdd8tSJN8M4Yq7Pr
yH1bTq/GqL7XRvNaEFSGKO2U9oWf4oXHpH5hF2IzkuoV2aBYY+J4dDe+Tit2wECCEBdNa5HhXqko
aEoR0pfwMA6Kez3W3Qem/EXfrq7MnqiZrk9XAmyFjocZl+OFaI1tbNT8lQjjWjM4YhVGhZr20YUC
RTjVxkeMCIvt5ArkIstosGYpYXnc4tEY7hwte2bvtqlD8jb2pulrGrdmFowADWEhNnnl90qdAB9U
tggYjzPiPtslzWvUWEu3wBIwD2mbBKKEhb4xcLQdKezHcKwBOlhUvV2mwEgcq92U2QczRPe2QHGt
EqmhUcWkt0DIiqrxpLR0CZkgGp0pSm8vEOErYa1tLAzE4+RyI6ZNae4Ce3isVBwWuXoSKMzXMjAv
kmiE0hgEwbHXUYK25AMRRR8U23GY/Yq6YVdOjJ7AJO+agSrELjtUVsGwHoJG+7+utqVV//Xo/vqo
/nKF/j/2zqS5cWvb0v+l5nCgbyKqagCCIClKJNWmpAkiUymh73v8+vqO7LSVclp6jvcGNbiTG5FX
FiGiOdhn77W+5QyxUzlhinnLpyG1ktfTdb/JL0lsWJP30vjKplvLvrJCCOFGa6JchrV+KJ4+fkt9
sl685zWpkTMnTsUfgawVL9VFjn16GsTo8pg2Fwr7po+PJyYjH3xp7d37XEVTzB6H9aksn0FVDNMV
CJgivB/17ccHMsTpe38kgYgDeYdBTzfE+/nNm3FswUUk8jCBwUDpW8VwC+NAvTFgkOyiEuNPOg37
qopBsiiycmHX9PHMpET6m4DHHvncFQKEF122L6dCQy6i9XdSXB4hi19nFJHsvVZdq15PTEa9ogv9
vIsfi0T/IkVZdRX2zPuNKOo2udGLgbxLebOeFRgpFJqbotOsL4wrryuwozSWznqt28Waitt/3hmV
cxxTsuspHiwwnKlK1hE9YCmyV1OlfMmrhu5ksBsrgueyCSOEkePBw2KSjeFDPTkNHEVSBdVWCz85
qz+3n34vN96e1Hdux9REQNIE9nSwp8do+Tbbn9DcjF89FG8P8G6ylgVtZqtAQg73005dkz/mOyfL
Pba6G3mbL8bq3PTyjXOI/GlbXBvbG+gLm2nLresum5IerEcPxnM86bzfFpv2GLmo0EPvrnT7g7ya
N8bO2ZX7cdvc5v71xzfcZ6fm3ZuX+FI2GSF/eWxfg9dB2X378QGEf/zDO/rdgiGpbZxVUjwfDJcG
ut8+V351o3j1KvECL/LideHnZ+Xm9HS+7neMdqZVcpa4zhmC4xXLJMYu93uwuvv4r1J/btP97ZYw
xc/fPGdxXA4NdqT5EO0cN1ot23wT3KAkBaOE2cYNXLDzbraxD/VWfaTls/74+H8rsymA39wwr9q6
N4fPzTyVU6SzB0M9xdiWuO/laF59fJDXruffFxNmi2x1oAC+H49HMT3KIOPi8ipzwfScDdv0gjfa
6oz4zzVzYDf/nc3wj6WcUET+4mr/dUhxN7z5YgrbVaVTI56Ee/oYoJxXFyHHdsevKKV2g3taVhU/
cI01xk7XvpTcq24terWnh/qknVFkQhJaM4HYIlfffPbniQf9oxPybnWdrBYRAqz0A2JztXvqxpzi
/zaerE8WnF9f3r/OwrsFh9WG/LYKaaS8lGtrHPeLlB6GXi4/eS+pv154/jrQu4XHjptRhkfeHZSj
eBtLbrvJ9F2hrNx0o3tfCvcMb+f+BRkgHLbbeT+64+XHN9lnF/zdAmLHuFOGhcAF9hfuMD7J03Y0
v83aupbxWFT+x0cT8/IPr+C71WSQWjOqnZnyw8OY680Lnj3X2WfeFViyc23Tew+qTxws7Rm/2QBa
W0n/zT/Berd0SGS86MVYdQeiXtzJo42RfDd8xbP2/fO0rdb5ubXB9vwSPmiraZMeiX55/vgs/HpJ
/fOqv28vSIh7gHsm/SGymJzDfA8/uaifHeBdF0CbAL+RpjAcUmOvJnSGHcv7+Ct88oRY4sZ+s05I
eWUXFiDmQ1kd4ND4lXq/YNT5+CCvdeAHz7v1bjVKBy3X24KjkOjpwyh1YzER2qWrm2GHTAGKursc
cPF8ITPEy/1qY52wanj9OtrhenjMPlmQPzut75afVsnaZLB4WifxrKAWQBX3ySE+O6/vVp6+XCD/
tDlL/jCtYrJl0gmX8Onj8/rJM2+9W3XMIJRm2scso5BOdAdHQtYdNQjlFn7rZFQPQxh/cil/+b0M
+FaQuDTINu8OCS5DC6q461E9vDSJn2qwzs3Nx1/rl5fnzTHeLWVZ6LRSHenTgXQrJkyXef5J3+uz
A7xbvLB0T1qCQOQgUw0it0y17JPT9LoT+dsd/9d3eC/asSWHkUzBearX+sbcmJk3+ajUz+O94j6R
r+OjJ9hVW3pp59PKul3blDrFutuk/nXsiYrnj0rnP6N7nUfrg9F9mX0tfmEhEb/1Y2avKuDjCAMx
SfFgYOywq/xTAEaoM+MjZu8MyxF78aMfAjA8vPyn+HhxkNCmlbmJfgjA7N+IqLRwfADmFelV/2pm
j5Plp3ctAjBoNAIMBacGZJQlgLJv12jdzpNG79X5aHdhc7KSOb+KlYrY4kxXzwhMTx9mBcqC3Q3y
xTij+hyWIcKhPix3ljN215FcZlgDyNsxoRasLalr1kVcR2is5UMmeIqDpgTnhuE0lxDG+H04EAiH
AF3So6umrWQ7Z5O6AEHpGEzQEk2fMHcVOAxANQK5GN2maqfHPIrCs7IWsUfC56kWskBu2BXegvnO
UUmoybSvc5BbZzgxbL8rpXFfpCUZcuVI36BzAgCX8jElscftYyRHjlmnbhQbW3SUdKwcEdQK8qmj
Q098a0U8nX7ZEelaL0v4YhHyGom01yUYVvBIzhI8wiQtkAirLs6IQtlST6ES3svExsa91vh6VVwa
IlEWzqu06UTK7BKSN4vIy1pnWrZXRBZtjLTZA7qmb9Ks0NeDyKw1lcF2Y3h9Z3WOzzIoh8ulQZ9W
ZaQ6M4pbXMkAzQbWw1VD55BotE2HmbMjibxcEns1CJdk6LbM+gFnkatbE7Dbq8ljLRJ386wrXNU2
kzVN7rMIFAswWOpLmm/AaSOBqQ3g1SY6PSYBsB2HapMLpO0s4LYgtJOLCd6tlAK+RRWMTlnAcMeC
8ETouKZmXeYWM/50mjbqkN2pydg5hPQA1W2g6w61ciqh7cphS0Aj/N0KDi+iKgMZGRMBgeg1Baw3
E9jetjWqlVXk+xairyHQvi2M3yGCEtuqQ4p8CgAw6NSjBRG4gAw8QAhOIAXjItpEAh28CIiwGZin
OUj8BbpwvsQdYsTcd0giw0oNgXiuPFBIt7YGg2KBUcy0nJ9ALc7V5psmMMYOcjOiQTfkMd7WAnQ8
BRWLqzB3dq+ozjo1AIShyO2fdFtI2DVSxXzCqM8dOCs8FXmcnitm3SCSm7PyDImZ5llKM50DEYl3
r2vQfxZjgwr1nxfjmz772jz/XY0rfuvHYgzLEwU5fj0WO8VhvP3XYoy2ijkeLj/jFeUp9rw/FmMh
uQXFLcP6lHXoXPzox2KM1Y9122DgaIFHMHXl3wioVPvnhgVgKTiiig5sgf9lqZbf1Y545OSa+7g/
LFnJqAm/BclSFEFpRzzqgJ+ryXBaBPFqLoOLuCFhzVCgczXFcEIatLOcgM2hgeBb4LXJUN1HfXJB
7N5Ijm98Lcvp90HmuZHKgaGANOY0qFUy0oQfRDZDpLkEE00yLgzzUW31e6fG92tHjg6SHwavIy0+
qS8S3rAoclXgoFZI7EtMPo1hF4/VXN4OET6zsmsZ4ZkmUbndrpiKL50jfQFIvceGQgUZXwxpdN6V
8WNb2rlLTPGp0YynzAlRYvLFQNtDr8SzQKMAzsrMgBjjw8LHzumqzkaMDuPtrNJpDLvR1/WFpLGE
UGN9xNqbSvb3OhrITM3M87bLbohUohoKjbWR2leE/X6vW+cUGxNRdzW6GTlMunUwjge7Gli8iyfs
4w9BrR7bsnjSdRNEVNqE674YcXZZ+SmsnG3MOJOAtMdMRRBSZTYjJjPN3LEqn0bFuUglss/yuWEi
/qq01XOA1jWDIArfc8KPyOcN6Cuz2MSY7edy9OVmPAuBsQiH0bwML7GePFt5c6Nhygu05T4Pl9yT
Lf5ILpIjN4Y7jkTmqXJCmNVUm5cm7fHImV4y0i08rEGbksTYVd9ASM5l9YseGld6RxSfHac3eqi+
9Ko57OZY/DraBl/X+vtcwmFXRujTDNPvO/xSqIGTDVPBB5jjCH+r/qBGBg7s1MoYXbJiy7wioK/7
ssWwFAPppu4itGMpOpq+4qrlnYpShATIXo+1Vx6CGbftJmirfRzkNWCflOidBPWMMS5XFvPJsTD8
vtYJHFwCm09CdSt3Ey2kpWV8g33UNaxRQizLTTy3XMNcrUKizpZrvJ8ctbDxPQ1+IPfXi62dxWMK
IkjNQGTXQegBPMCg1adPQIHu7YIXgWVW32SFtMmiDFbNKETecrxlnZZWpRRtZUKjPclKi5Usl8zp
5I0ixz0TI8nZdtFIBNRgP+dJfW5PJUnBLRFLiISAlpFWpQL6Woc5mdg1NHYVMzd3Y+7CoP4Ggqxa
yY1CCPJSLaccDfJeL1KmvxSF4S5TSdv00nT8QtBXM2CEbaP4jtMQdEe1E4leZmxovkl4b3FjMcEr
PaZli+Y6TSamp3ZunaDRxrz0aixEWj2FD6gv1m3GLeSaQ6YfENG5dmWAP6tnxFjhNrKc8DqqQWKG
jjFdYm89C8I61taTxTsV31i2eNMrjrN/RXPWr5hOaleQnS1aFHghl2SdCJxnoqn36SjL8UWGaI91
JosUqODWkxz2ZEDC08ep744BdAbslbpRk3GnWuGN3FlZ+6CSm0XHWFtUDH5ybgaPmDcj/UJWm1xy
CTDuq9830/95XYrt8z+/Lq/Losy//v11KX7rx+tSVX/TBGuWDYJhgYNh7/Dn3gX2Na9R5GkoisEr
8Kb68bokhwINMrZ05CUaQRV84I/XJXsXgiP4LGTHvN7Mf8WaVcXW5K9tsNi60PC2sA1jttcQRr97
W7a1reizozlH5Tp37zF/nMBNuKjZvt5ctReYCNflqtvG56wrXrQt/eiMOx2rwmcdBfvdll+UBULr
wvucsGEb+fPPeyiCHBEckvJ6xMJG3WeIEnBRivIi1eWGFQ7biJ6CHBK894yqEQC/cxd0JIcFggpv
GNa3Ls+ugZk5AGpVr+8IW6IT8g2x4K4FLZ8KxnwjaPNminmBjGpBoU815RHhPzYNQajP63pXDyEi
uPioddKOMLsL2HiuItj2vaDcD/NSulZrbwsA+MsoeRZA/G40Sxa75ZQKVj4KsStV6x4cQdE30uJy
TiWFSle6kQRpPxDM/Rr4fogqz9bXmnWTAeYfQ6qDxEiuWsHsb+p2hQV7nwuaP2Gsm1nw/eVKF2gY
9D8K4HAiAIai39tt8L1yxn2sUnCIrABdpAaERXAxEyMwBwKKIj2MxAu0ImegmcvZHYkeWNrmLiaK
ILTQGLDhqVdkR91OxBX0ArddEmCQpvbFLBINFL5JQMRBvFRfW5F5MARpvB5FDkIkEhEKohECkZHQ
2PktG9wjwotHDLCY9YlTmOx6073mK+BBRFkCPwZfTB0Yx1RFvTMRypCLdIZ5QSlsOn5PbMM4RBtZ
5Di0BDpgu9RXAxEPNlEPI2bz9Uj4QxwZpECIPAj2E3e1SIigyLs3FoJhef3gzCVEwm4uCL4Oz0Gz
unA6jXVB4MTY4nZh+rJtA9A9LaEUKuEUskipsK3OORtNlnqVCIsitK7DYN70KfFxeZmfzaUQiGrS
86RX+8UEoJV0X/j/tkWJdkofbHtNldi6UdKdijbJzp0pvzHPS4XaxiHV0eQpZ2UOwGz27Uuu1NvE
ajbmUEerrm9C4uRSAEf1uioRUMopgek08q+VodkkRvqgz8qGuNbQrWxj3yaUL12JmKQo8ss+iWYf
T5Cvd7RL2WGv5wjRKI5Ne5UuzUXlkNOc5GJsPGsbNSz3qaH7mQNEPaWroKfjWRIx8o4aesBg0mU9
2HcEpsIXiK35qQ/L5ktEN500XAe4glkW1pVa0YKEcsRb5VKunPoKcQ/seiCIfqfJPkAAE1lU8JKG
pF4ajow+jnBCubbOrGK6a83mW5f2tVuV5SWbz40UpZdKRXCKnRsrRJBeNVnIQKzBizO58W1UBai6
dL4cZAXLkiAaJKRKT/o6CnRwRJm1rJKBlaGKc4/yxNfMmQhosALT9GgHtEqc+ZYLzWw/kajcpPOi
jjZRKu0KlPOEwq3ChEheKdgmWAJSu8A4bVeI2pYzreq+KHWD0x35kooIZchJVdRixElxna66VMW3
bW1Gsl/yKueC3HUiW3zqsdmNq4G04VgKQjctLHSirRfFzn2eoKBpmwinPRG9uLKhguRm7y4pyFna
PlrnPLWjzkOAHnayhKnN8bRqvkD9sxsbraJuk5u9Oo5cW4TxlJ592wBoHY7JZHttot/IcYiffG7O
l9SiTjKKtQ6GFBsV5MpJcXwlla+NPnhG1svdOeS7ju3DqkV7C5ZrWkm1sYV2AWV1GQBjgICKDdu1
42EV6f3FaBV7zIRwrcBk6qGNpK6Hb2Rve/oJDWWeY/Un0P5fZLXaBTq6nYGmTZpkrIJTATPYLK80
tJqreGnIYQ7dOUy2YoeE8/EQmMtNzXwZg8BloPZnkEwx5BkDsKHZWxbVN81mrZGYXZbt4LHNWFiL
iQYyur1cLL4NqW7l4NWvK/kbmgME4Wr/CIcUfij9xR1GjZNSzG4VhpfKYp87NuywhVxbeHjjmWzi
pStHnGVVmKxhRTo7LTSAnEfTScskP83mk+rYL5q6YAivvNbs1m1jSz4g8oKInO44d9Wps+xbNp/R
KjeMfjXlhrOeEjW7T7Vgxp0xvCRtDwdFvsv6Ypd05XnktFTfsEH6RSWyuXkxQlTEvVIdoomZTLLc
poqKWHNI71iB121hXDZSwF5Bdh4ks/ky1dN+zNl8tH1urQB4rjol2qsA7qLJOIZjuNe7jmVcn3fp
1OjJgWWjWUnIDlhAB+DC8HgLxY8XOd2ohggRGnMK1jL6DpSq9+ahnNBzK18dmKpKg8OD4oX9AKKv
qQGsFGj1i9Wxp3A6RuexxTI5T4UXlfGXMlHhfqpXeopPbih1ZJbtk2GrXoeIG+fmsTUJelBZtxok
8C5UlNtplu7ggfJmJKhhLDSvyqDs2vN4HFLCKZD0Xi8FTbqsT/rLpoPZa2TYVnSR5zzEtbqZkwKS
RK4QLfqfVIXfmU80Xj6qdV8tdiv6Q78qePnVPwte5TdAT4plmGK6AiDlTcGr8iNMX7QBcd+91sI/
Cl6LcAVa+K9e6j+M3D8KXhPeE80mbHmyRvAoraN/4db+he8MnpTlyLaoq3Fui4L8bbPeUkIlyxqj
PKo21gO1m8DpjfNMWDHmHHUKFZSoqZ9p867IC7UimDZ6yB3rDJSLbzsdhJzyYPX1LjGk4yIFaxmL
AoHEVnmexVZ5TOLmbpb1e9upZM9uYcDYEojtOb35Pb+5Q3Kchoh0y8SCrq4R0cvjU8nYxMAPe7Zw
rSrYV0nuGjxHOFqjIKIvTHfILeSOjHmMr4twwCoh6bxYYpeAPhd9sHLbC7+shHF2Eg7aeQZjZzot
Ak/hrx0G+XYQhttkXo/Cgds5OhLSV1cu9lxT+HQr4dithXe3HwBtElQvIhiSJyd27PUsvL59DhIF
LvZuKfRglwlHsJxP67KgYSKjNd4bhjSeBzFhMgGWaZy/yS2JK+BCsg6tIw6yUupWwmSMBln3O7O/
AQ+FeyOtbwWGq6qVES3deK5Pce1rddBTxBe9V0gobUddrldOwzlN6/6iquDUp3MJEX7AttFApC/U
uzwZrpwE5BN0FgNZsrK1NErEOY2/D4p2ERbLYVHzYdXTjAQo3OADYVHsSxGPBXQ7gouJktxZodxc
SQtxLqVwoLdlAve8S1hxVJPl2rxMgxnl6tiOnrqE61rPbX+UyqdahZWoyu1B1ca1XkN2l3OSyeKj
kvV7TWNTw6B9Xw/cM0HfnurY7Fw75dTIQHLWurDwQRqC/7mpa+3CMqLU75xSWtVDUhKLg5K4kjZN
Ip3SqWwvFnzyrgFIfAUC8wr8xwWgMajrMzNtPdeRF7OvwjkEGDbTu5aBB4zQbIS9FLY3E6lm/pAU
F6EePM71MPuZZG9CcGie0cl3el0/JhqkdIVU3LnuTDpf4WUIDEmZkJ2H04Eu4PfGHCv4Uy3nsDV3
tDsUUJLGede3xxiJt0RHw8qW53nK0q2VC7dkdZfSFlkxAtu37GUuCjwOZ0nnPJSpfNUZzXe7mlcN
Cc3VEvphYXpVO8JUkPxGVvdlFh3isjybkvZQlNlpKOAXIXzvN1nQg7oPjBcYVH0CSEjTQWEjE3b1
YliuVXO5COum3Shsz/yQ5qU7aibH1TdV1mxGQtWEaW87LtqpMR5aCfJO3ju3haO4WIz2jeg+5Z2x
GyPNDek48ZbeBkOM8dvoL1ns0LHTQyW3DDAOQ/2gDk5a253bhsYmCMhU2cdXlmKtgjm8Xio8dGbT
a8gXY9AyDYB8PbcKintF8zG8xL7G0B7LRSjY4SxLasTGAveBK/XcOUUFG6BQ4FbmSBbsSbq39OKl
bOTvua0SvF1mdwuZVYZC626qK90ztAh2dRNYLkO4b5iGgnNGMBeEb7NMyPKJrQ0Pg1UrR0JhnjWC
WdbyMj73LVaB3JyuNKaWO60YHnFF+rUu38+xdWFntY8DATfUxPNi662+mWBlFxPQ3nQs/MqeN0NA
SnfVnJw428sEJyxtNayMOjgAkI+92Ey3JSGLFAHGrd0HHkfGxOboNwpAEJxtsGAXHB7rakqmdS2p
FxOPwckqnStjbrdTpserIkPObBG9rVZwHuNSU+lvdvhlLcBGaauvnLj+GtUVVfqM2ps97hpc70vo
PMWQL9pOu0o5J7wHFJIkQTx0mX2i6erLEZjZYEh1twrwHA7LSIbVkGyiGk9rnGQOOegk+/Fxtp2K
/kN4lhnhIUooWCBlDXtdUoo1F3TeGlhDpgIhcA7kNCxjxettivwJo10PQmg3ldMqkLzU1vYRxEMM
Bdaj3C7M9XJizSfdgDo3+VJEDEAcbMxlblZhZPawEHB+OmH7hOktXkkYABrDWtyhrpESsh3FVH3d
G9O5LrfJStLqTU+iopFWByBb2a5SxmPYTVfyXK4xlc1wiqx9WTtbUghH7KNz74+9+pw6hMnDPrgE
5ETHI1u0//QO/2Bofqx7gKHpYwJ5itunX8gftLfyB8omCipbf+3WWe9aiAoNM8os2og/080Z06lw
MkFrvkZSid/6UVGBxnFEqYX+ATiOrPyrYL2fG3eig2iLXiTlnvjQ1zTdt/UUMD7ZToJmAcb0pbYD
F1XCZ1qd9yO9d4fQ3zUpx9hpk25ql6O80bbBbjnvvmgbe9ccMeCcd1uMRGsSW1b4+BHsngEe8aYH
acebcyNvzAviTj7xYdF9fdM0tUWvki8lW0QFO6J3+65XqWdZz2jJUI6Q/fCzY4dvaOn5tfzJF/+5
Ofv344hT/0b7R/qoWU2VhgxhkiAO+Aa4v9b4PgzbN5X86fd271t018+X8O/HeXd+S0mpCMbl+xis
zkpzPlrfPz6AEIT91WX++wHEF33zRew4X7Io4gASqJab6XsdrpgB6apnBr+vJv+oq37vKP3btRHX
7s2hQqUuVMyOylGdLHfQby3nhTyTlSMdnX4gXUNetcNDRbMkPnXMSZX4OYn8MDypJUoVgokh+tV7
E/S7DSog1GmsXbOr9iYn/+SkizzMD0+KOGlv/lKNllBHW5azDiAUEHxdfenheOPvPI6ifqXsjOcX
S1LhkqegT+NPTtWr+vD9VVGg35oyN7SBZfrnP6CwsVrSlJmPgGdxYCnMvs5TmGhAGSq9rlYO4dD9
LoFV3kyta/TjlZKNuDzhX59BVhZobpyRJBEJ0znty02W36u5dgZjuoXJJCXK7aTlcGZTBwJCYOPL
TZJ1g4+7YnamDrWvdLM3dPMmWo6DGa/zEEVIDWLRBFg7OadcPQVgGIP+vg0yAKk3RChfaF1GbIvp
DQXzcwIA2OatLJyYc1J5qXFTVnjgTNqSCy3geFZWvdKfW3K+Ftaz+r6FiTFLTFLHAku8fgl2KZny
zUC6wG1uZG6lYQQsnZtONz0oUiR8YiY14lD39LgmesjOCclJs4cOh1GeL43r4EH24G9/ooB8h0f5
/ZF5e3HYYb+9OxxupUaDOHuMtFVCtU/uLdsnd6SIZ3NyHD9ba361BrC51uAtwysGsPfz8TBaTJaV
aepxZDxRLN8G6RMtrPiAv91tbw7wbg2Qi9gqhlBFFTB4PXIrZtAtbs+PF5rPDvLu6Xcmh/IIrNfR
GfZLfdaZN0xFPj7Erxbltyfq3WM785puGoyyR2FunbLRlU02nAe6g79/l//poepFjJe2LV+6/y0+
+ams5gZJWfd/f/5n+/u/w+fS+9p9/ekfjDzibr7sn5v56rll1v2jvSL+y//qD/8A+N3M1fP/+V9f
v+dx4cVt18RPHcve8zu4n8IL85+nqvvnpvj17/xoMSFBMjHqYLii9kDYyb3850xV/k0h1lMXGCUT
cDdH/9FiQmeEcAkLuvxKEXxbEOmvEiTe6IbBOBSI079pMb1K8v+606mIHJNJGk8RWChLTFd/fpQs
pQrJUl8wabcWARsEMzAkASrjWbXubOzE6vd1ZTBVo0GjS2d5a/ez41mxmjzEqtIHxygoaTDpcVsx
5gQLIa8JieitU6U3zXjCUnFA4RnfSM0IZ585vwXpf2kv7SxKHsnxWy7nYgbojd9ZWYewiFCHsFmO
PVVfIr+r2zb0auHaJ01OyhPARK+yAfCjyVSB0VtU8p603mzj1lcLdhln+SsFPFyYZG7iOkhUMqEA
hTtaKHs81nj0BvoDqESTjZTO9XqsA2VDp1ZZjwI+LqcmiVlD1CtwRGZzWWttzyBlVp1lWmevKPPK
CqRlXeiV1DKIW8yLfm6j0qvU0ryO6faz30UhszYFKF2porS7RhNOsompV9lxYlanbmqLf89hW94v
o+7QxombIjxKjmQF2ykqrV2dKZq8fr01/6cf0s1zefiaP7c/P5T/Pz+jMuvaPz+jfvPc/kq1LX7r
z6fU/g0uBjgd9Ap/MNPePKVg9+F/odbjvxDm3h9PKUnhCCXYl2ivcgmbD/yxbTF+Q+5AT9kA0gb+
BgnBj5Xq9PvjxyL3j4Wi9Rrd+fNjiurBMQ2WEF53yIJ+fkzTnJRnxNTWIZjas7Crh+KiG5mgr5J8
qMinJXh7gUveklr7GmBbOpE8e+VrsG2XRA8TUbd5VM9ehHNmNRKDW4+hl6KQdRWRkFsqmYkmOvlG
onEMmIAc3VnCVF8sxkFxRExgJkHqzq8KwnfHntHvZWdV0XWaxlt1GAgqRF3kxMCrpUE/pEFhw0Qe
yB/LpfBhrrroRCYaCqUom62TUdjolvQxQMNkssaXnvGqbTItCS0yE91x3b6qn+pXJVSv5y3xb+ij
0lelFEmXSPKA4xPC01yMiX429saVEUJyDkhuk5fs5lWAhrjtiQBJNFhR/y3vlnjF8GWtK9q3qIAk
Qt7AwezVL+Y03fXowlcakVDSIHlSTghIGAvkUAXThkGOQqOTwEFFj76ogWZDgk8f1dC4Tm3S85IK
lrYUf2eDe5P3+rOsM+Fp83FyDbu7tDTEzeEEHm3k8xFwV+njrIWgsUBHy0jJvbpGi5Bn9g2PvOqX
6MLcAj2HywRuGwHNL4ah8fIx3mkR+DWD1oZbNLROWtSLa7gEGdEhM1NfVUwf89WiRapb6OoWwCpt
IhsWgTNP6g72p+jIyd/lkszLntGzFBiwFqx2kxfOVxgLCPotlNcOGd+2xMR6ca5hQDGcjFp/CqTv
hoMcVJ52VVAdQlIfoRc0XtUs5hbrGty9oHpBhU+zEBkeuvX8aUSi6A1zcc8t3UG6G6wtJLLU5/a6
BJTdgRcrD52RSOjiglPmdJcGHSdwD8pVUEmS6C1F9PUbA8730HKLRQy1y/s+UUGFhN1ZxxXs2t43
6ijeTAb4JFOuyzXd/l0+zMepNr4oLVjMLr5haJmuYrm9y8PoKtIjUkrlfqOEprQjtkVzh6i5mq3g
Rh7h0NTgKoCIVB6eAKS1cczsoglOfbAAhAiknTZJT00tRZ6sQ32dDWJqFsVhXtvTNA6NdmNbOB7Q
Ki1nZWUdE1QsfsmwBGxSoa3yIevcWh/PjVT5nmUx9gE7Y1MeX5gJHKFYtvZz2Ssb2cnYKNB9VngA
PF1JvjZyNfqz0x2dRr8fJLJhyaoeXCwc5irqtZd8FgqJqmQqWyHRsLYLZ8a1rAkPRVGCwE2HW3Vc
iq2kc3cGItSpzeLnbFaXTW9Z98ZoXKsKV3go0xjsg7qzZRm8k20DMmJrZ+p0AeVc1/2xTo5xaHqm
lF7l2XCA0Sq5Y8QgdSTxN84dSK0FbJWMRLGxGjWvbhBv1oV5g7x+QAspvwSq/oic8EnWjF09auhM
QySmgaQ+66109yoYyfP8Lh87da06iIPmTtnEZv5QzvpeMuWuhElfltLRnnH/nln6ZF5qiV1Z1Hoy
MoSo/qaRpFqqBkofCXlJbxBCIhG3upC7ip3lW6OpDzXjvK0jolkrZMmLCGu1gc16emMS0yWiXIkL
fgpEuKtsYX4pwAvZlZxtZxlpUi/CYHNSYcGBXXc5ORZjZKc+ZRFdlh4aVVJVhKHHMjbhiugpQ3se
FsqnwiBgSoTQ0nK2UC4RTDuIiFpsXg4C3lFzR318kgYeZ6Ul0lYORuMQi5jboa1h5UiIJTW1vhpF
GO6MDGitkI+bxgTlkjTJJpfo3Ji5FfTZqLoAurubydeFp4GxVUTu4jNCL6JxyxLg8mRaBPNWQbKs
DbJ6Q10Tob0NCazk+KYRGJrIMjPfttn2sygumyKpHxvb8ItG2oRjsClJ7rqkA21CSIlpNbfs9xww
aj6SC7QqxhxcmgwnfVr2u5q84QSbid+JCGLi8kJvtGwZoRkBxVHff09rOfGjqtPOkFslK6Na+nVK
sPM2Korldhlzrs04E9QpIpAl6iw3VHOWRfKRtZykCLapcM+MYR+SoRyQpSzFaKltBeV1kC6XDXnL
YWRd2xIZLktL4FskQpn7YT7BH7wpVCLgBTjTrzRmKD1Jsah6uiezzgeGC7q9mWwin2cFkI2tLhNM
nejUkQtdBIvspSIquiIzWuuC84AM6bReTkNDqLSW1LKnElXoxiROOyRP20X+LWsDIRIkZZtwHMPL
yKkuNXteByK6OlwIsZbl8U7p069lKp0yUq7TUCrJVQFunQg5caNXz9livYRozpAxEZPdiMDsPlYL
b8yAVoow7YFU7cDpS19T5MEb6yZYlWRvE48ib5MpCe/qKPPiMXjAFkWbhOfXIrm7ybsHQ0N/HXWH
auBW1rv86f+xd169bSTb2v4rg33fQudwsQ9wmBUtybZk+YagLblzzv3rv6coakaBtrdP64IfsGlg
jDGlZnexatWqtd6wNlRnrgjbbwf/71oYgafCElzFG3yQ6SFLkX+uZMZ6kqbhaVSQjgj/FUNYiyPg
9tDZ5cqq12faEJ1GdXYXNia2WrGxiNYJBqahBKgwuQVKf9ElqhDojlHmM/gyhEepEcX3EqalbYeV
nEkxJcmlFXbbDzb2pqXwOS1BHpUZ77apdBMZ/m2BJarWsOCyRsIlFbvU2ke70hAOqkC6ToayxbcN
DxVfuKwGGD92wncVbRZM8bBixbKV2hDmrLSz6NzJZxm8H9S1lTO/iJSJLhxdFeHtSub2lQzs2O/S
RS7cXzVsYAfhB1tjDGtiELt22ltF4wOEc2y7Dk5D4SVbN+5DEhR3roXLbIbdrAzlQCQxYEHwoeWw
Yghn2t7WLrrQ/1wIz9pMuNdKWX6Z+c5Zj3ffTDPz65oDFg0zQ5kOmN/WwgW3UTmDKG2MrBaCmKXw
yvWFa24y4J+rFbiYCEddVXjreuSduAj5c0n47iZ6cWxhxNtiyIv+JejP1v7QK8Eyxesbk2gVt50+
mSlgHDH19YS7r6Tj84s31jIIGmBoWACn2vBNwxLYbN1v1APPdOEVLK1lj68o34AQBSCl0vZmI26K
U1bOJ1doyfuIyrstHUpFaHWnExvReXuludFKTaPjpgrxsNayq8QUKvXUacx27lMvlFBFTVMZue6k
LE7CjsfGf6dFGWyRRo3UX/V8Q0AqfWmmr1NE8Aar9We2E56krcydhNgG4Ty3HIAsTooUY3UabbMk
lNqFr4O3R9dutm7SL2hFcfKzmxwGnqvMIzX4rBXJx1Y3u0Wp6T/yoLjVfbTjYpIvae2jGWM4x56l
b7Kku+x80G+eRX/P84GjknuVmG1jt2S0WDVISKazmwjZVBn4WMmOxncovj/y89rpJ67jYSaFpF5E
m7SrrIum8qkUW2cKUtAoqQUbBchZ6ehnytCT4aTZN7aWHrQhmIzE/lz6vn5S1fIDkMtkOQQy9dHG
RhuyvszNwSPRGzgcZ6AqJK+l3J3cF20MXdIDGiwjw5+X5pmeR9cqekJJRffTiNN2RdiF9aYtLQzB
p4lRlqu6YSEHKh8IOnoa6qA5S1Rbi3IwkccPlplKxuu2fgVSyj42Cgqwjo3SX5kISbbqQ2wE91SO
MHRR+mnb+xepK18YTr8wlfq7NOSzopCQPZHT27B1jyvPv6us6nOGuRBmJfLcLpbQD4QYEvrm8UWf
q1/9TFnBAycGxu7xAEHqOKijr9zLZ094+VmkfnMPC7NTAsFXHY2E23hokMDMg9POC9NZSSt32scD
UN9eneam8iVr5E0XhFdtm2zCzC6mTYmua+/cRUZ65mvebdxievrf8zsJJG0QSqM/P79P06QqNn9N
07LaA+cSv/t0ihfca40DHCdy5EDpQz6rtcG91qlv0WM08d4QSK+nU7x9BEMQpwxDhQ6N6uKzU7x1
RJ8SqrKgHFCgowz36tT+q1O8Kos6+ItTPKYftoL7B+uRPwLE9qJOHlsDEn1G8yFqUGiEgZSnuFp2
in6S4OcUTAMTRHrg4nzeSWc2vg2zwCDxaANz5gFamihV8Klzq9PQ7j42mKn3a7AVmcfir1t7wK9p
OHH86qZFKaIyUpI++FQ5hr64WWClXJtAO/Njf6AOHKOM265dZ7K2nG5ZaNoPJFRR3y3Bssh+iMIr
CmDzIsT1brDRpQwCe6pvOYGld9eb7HBlpPdzB/33mVxkn3QT/WOEwVRIBFASsgGFq7bCE4Jsv0jW
txG4YRSWAcuU5czw229mHU6CNeqUhmJ9z0kJpzRVvpg5zRuY9RyxwBvkvjWRUvWL6eocqbIB9qK2
8FB2RMkSrUcT1l+T2quy49jV6w1nJ5zSIBRy2O8+yClBxgirOx+HZIBM4TIMu2Mb1e2F0rWwNBqJ
3cXN7l36TbNOSb5kqRFMAJ9oggn3YK7V4QI+xcYnnzmtDR9hSEPF68I12SVt5VotrWKmp2tQbnBi
JmnZOcu2DU8VI2/ubKfBxrROi2qRBuB1dctHjdJKF1GvyeSn3TC3YYYT0qFo1Gxa571sd7MwbgCP
pxw91xGNwIqZPCF/9OaovRWYMCFWncilf7r2i+rKhW65UjnJ3LSCop/KQvQd0hdcithaDILKnxaN
ireWZX4Bax5D11DyS08wkG3BRQY8p3E+h5+swkGoxSYenK23BGYJKnNdDEBVhlhef+tsX4LzbUj5
caLKV9DssU/02uyzjBtJs1xTXf5KnbP8FkvsnbGjqhOsAcjcbZuwqcL1DzIhjiLKBAWqFaV6XvUA
dhFGpQ51RuC/k0toK1JeXxReggnLuuoWFpJ5EBhSZwG2DGxUl13olVot8lieQkWo5rninK7Jlich
2FuqJoM2MxsnQR81VChp2f7Mgk66SGvNgyPhf7S0JFsqIHnOU8e2T8PabW5gCNjHZoqBnSfJ6yUW
hQMm5sWPTsWVL84CaHC9/1//pB2MhBbGzwP5x833gsJyUu3DkIjWy6as/v0vSSGM0xChSGLB8dKo
oz4L48oRFDQYart3nrVM7CNLM5FAVDX+Iil/FsahoSmgZy08meCQ6HC9/ySMo7jxOozTyhF3Z8i6
DkyOT3oexrWgScoh7doPXcTRVa99ZLUbZLMzVnpsddUC4xxyGipSzV0bxKfIWaD6CtIXDXPfF6g6
tAFFCHFFLBGKo3GPvCrwVulUroaNIUKPQwyCGlTOrQA5zCxaf8RG0TxPmsgja9PyRUZR8QIM8jxw
vRvYqfOWdHgB+PUESNiJXig/8Mi8ab2Y2kj4IY+KGTq8K4fKKZZ6MSYEsZZhpwh2cMCbcdbJegkZ
FFFj3TAfAkv/3JrS17CRHqA35TMLUtK0a/uO7kx8jw8Fi07GQFNuaopj8BNaYHSTxkElzNORPaR3
hcp5U3H8BDxX9+mNF6dXqunOzZTMzur1eprX8KlpzdTuuesfm5l2TYZ5rkXrhwHmbJ9cmkrWclIJ
EU03F0MX3MYcWNbq+ruXGJ8ag11IDn70rp7BulGvbAG2tWsywMYtPwPdVSd9XQnNWy9adFXUgRbW
SB5NTj7UmmaVhdInBC1svSOvmIMfsPBe1YcpahrEgHXgzKXKLDn5uqvQQ8E/lpAiw8vyGqFpddap
oI6DXkeq3zfwJEgl7bzIQx+l1rbBfl3B0F4qrtkX0K+WUnlZd+WxISv+rNAqfwE1xljVa6cPbxJX
mG6rJf7bQSmsuKOtLXfUDNNOM6EhdH47TzDvLjHx7jDz9qoinGpxWVnn1boqna+FMfj3cZRaEtLT
kOFQH0RBvjSVDxa2stNycGrsLHtwjnqbnseD6n+2W/umqPyO/B7HDb+Lp0bDWbXVcTyVspoDcG9/
cpKWsooBYHkNapW6yKpQlM9SvQYWSJkKIVvofk2buNexHudwDdXkQymO8jJjqZXNeef16SdmABLG
uoURYh51l0kPJcSu2+wT2cG3kmrGqRWqDQbp3kOmeEhb6T0yKo5yIeHVVU1kQH2xxMnWArixKup1
sVILM/qYmzn6IqmVfApVGPiZ4nvTRs8+pTYsx8pEPVXAu4DPrjoTMzLs/siwhBxMlfYfWiEQI2k4
r8RCNMbw1fa0EkIyvb82T6qe7H6dTXOvvbF7PZtqQn4mRSR85uqcqNROl44lyWm/hkHbcqLO1zPf
rpJll6Xh91AzylVUt+ROuX0Stl63Yuuz5zhwCO8AoFJUxSCytUIoB38U+9xu+otSbPaO2PaxNmBl
ilSgE0lBJdIDySZRKGFBTUKRPPz3YLE9WAjd0l/tR8lfExr4m+Le39cgFL/9tCcp+pGiiT4eeBPN
UIxnexIdfltGQEeXsWqSty5NT0cLg3cczPsQXRIN/udtfO2IDU4IMRkmnGsAiX+yJymvJBRREqEd
jGu3BTRKqEhtjx7PAFpOZ0hw8zTvQgohKxlNXOGc0mvHZtPnX8lFoZRWeVXQnekly4IxMLDtrNu8
DDhxhMHcwbtWvnB9qpZ+rfqNTBouN1dda6MSXiu6UgAHpj9eqzTdmwCuCXRweZjrg2Jgs6Nho0fd
wlLy4diNQBNflr3fOMrSrioEnYyKslsioUY1Gdwh+BRTlPlMXA1UyBRy/9FDxAAqQgC8LcsizG2r
qFzhjoYuEFiCm0RpqOr1QdXcZDHS5RONunA/1RMiElhimGwhJa5LLWyyOy3OgzvJyOADOgrtM6WJ
1kRBxbUnkR345xR97XoaA2Jzp7YPps9JVdzK5Xgaa0F9LktWfGGZSXMd06ifU8VX9alAA60AoiOg
EOX2VxULugHumJMCYC5qE11u20elPUAo9VoCsT1Mhyr2VyhVsdkObN0ezckymfZybmBCUFMAJgbo
Wh2mx3ajVUuDTUkqZ34nNXeVT4ydhw20WD1Qai8BROWtB3M+qPAQKK612jA4K+iP/FifFe7SImm4
KosGQIWTlFcOUI5FEIFJmUSl7n2Khd67VmbtZbpFZiSS28hzt5QpT7pb9Ia3RXLYAtQRRqUK26KO
YO5yRsO/MJH9aCVrFHzg19ImOM7xi+tOYsvX2weztd2HoujMZenjFR/5Xpqj8IImdSmVyHVIhQVW
3C+/gHLMig85MXNqPoFu/wtsUMCE/Tx+naXlX/+buA/RQ0mgeo1b4lf/Dl5gkMiZdR1I2yt0g2If
Obpuc0LVTFExeZZQ60fk0uThCDegSrcFPjyhG9QtPAnABAV/yzb+DJRNweZFVYRyCBUg4qZlYRJB
CeZlOh3YSBS0CbC0Op4PhoX5w1LPb58NzA5R8Rw1rNrAtt58imbAmFXQYYfU9wptl6+hPxiDEVxU
aeBHs9SWwWTCz7Kna2zU54FWFtO0V5Uzy7UTyvZeMI2G9WlDifcatv1V5NtQTT3/DKmTeiYrEsEg
pVaamn09xdTruMUptW4gqjTOKquVM0gpV2WvnudDetoV2geQVSdygEBD3LjuJJBzjrU9yfy6NvqJ
rzr3Such1xIiUxZUqEcA3P4B9QfOf4JC2oQMzKFcw+8je0CXDYCEedJKAxLXbWfNKrHcArHwunpg
DYZVQgmmcm9KsTjR2tG+qrFUclWHBk8T9LeVukao1KtzAi4WQiGWCwodQ5t4vHIdsdDxoWLRNxqW
NH3Zd0tLxIPOpHAxqbRMs28GNTdnEZ5Qy0KCSbVUkN4b8ik2p7KVT2sjRoOIBj7kQztXpXOuDwMZ
X88Qud3TFHdXO9X9GToUQFMF5qwgjq6gzYcnNSpH9iWfV2pf4bFb5anap006c3vtOrUKo7v0FJgw
6FU5p05hWicNUgN37JL6bWN5Lqy/sP1oKH5kHmNraxRTjnHtsLK9Zg0JsC2dz2kKn8gExDUHFKHP
1KzzphHaCdPcRfe+oa7CEay25hUDf0Z7r9yUnosPEmXhvrPh0Of+saTGypxtEMwCXmzXQ1Nj891j
EJsqzrXbG8oE7A1tht7xFmlG1aILdUpWqArn/i3KAc0Z318zM3N/IDkEhoMxvcz+2vkn5oAblUWR
ZIkbhTJNHJiSJXZC2ATl5dLUmlWrw9D3OrW8Ii1V5rYUn/tJdE6/Ee31wr/SU4NyV40guxmtUj8J
Z64mX5ZO+xEnrOaz23T2jxSfrTIIZ2bbmT9Sv54ZMP7Dda58kqV64ZoV9mppOHekGI0BNBk6lASw
tLkvy+oBPeyHPuhvctxKCq05QT1iQRSZWPqw1DuqUHYz0xwUHg31bBDZQ9F8k436PI+lRdQqc62g
MV/33xNAC276fS3XCrpakbbsLM7HodHcGab/LRpMfW6WWKJWDWAMqR3O1FiF5K6eU9GctXV4l/H1
wY2KZrjNzNeNuXBVmP3ycNetSxSZ1mDS5XyigXeYKGUiQ4ZVgpnSezOytkue8dqocT3p/MGdYShA
y7JBy8jTYdZjHHhVRWTfbY49iNoxmQEhRHlHFr6mhW7H/anjmXMZzxUVT6MOpISdafBB01sJmcWQ
1mGtuldJnp1Z/H+D22NcN1ee459EKiWpNVAh1+0mah/in0BBDQ2vNJ26hXwRSuHXNFS+ZmF84pch
bEI8EGvlamgVeJ0AGzChwpEYgbS8Px0sa4UcP2oRoBVyvHNIMWZOgQ4CfHyEHNsTkpIec6MkOQF0
cx/30OskTIpnvRslmGZp4TJ3MqS6FOl66KV88evwCyDubfgFCAdcDi4K79qvgrzXK3HZmxG9nDxU
503k9EShPpzFwGHOqlhrZ1YD+CD14uM4Gx4geZRXeR7Kn+zBjiZp112jbnYmd+tZ6Fi3clctc8/8
kSBBOcsyLFXcABQOil2LdGBOR0jmpWujnGJnCPglb9SZZVcrWoTfgE7VU6ySb1TLy+eNUiFmJaM0
ESGHkIPyPlayEK8HjFiUoFiqenMZqemyjK37Poo/1lZwUtM9H8roJK/VMytLEXpRnWXV9rSJetBw
nWdMS7gR5pp+k6cHS5eew6yUy2u9r5Up5foT2XNY1wBSz9aVgi9v0X3GT1CfOGaNQluvftD9IaHN
RL2888PzJhsuvDI4DltjabSCixjlx+skpOxvC6anjQsiyDbDzc4il36Blagf/KilxR6v2NyKCXc5
sLmV1KKLD8haXOuW404aakkzM5Hw0cuQHyqKS58jO9LnTjIpoELrPZ1Jt/M3DpAkn+LApGOC2sWw
CMNcADWWSobplK7coUEyizUTAre+aolDWpnep451Juf0VrHnvF9jMjXJqAObddlRrY2VYykTsaw6
8ylOq3K0kOW+gX6O/GysKtOg7MO57rkftMFQZgkolImeBfYKrEd9k8K5PkXAojiPgCQe/3qqvi7u
ieaMLhRyEazSOO69yhOCoWi7oonBTCCJpwUnhVpPfv0J4tT3LBXhmhrHNLS0KIIhL7nNuZ7XD1sq
lY06SNJ5cJZcuhfSIj/Nb9olxnUr88xmXU6/q+3EOFHOk6/tb7wcfvfZIk16dk7knEYhyXHdi8gM
8Gj74Nf+ys+uixYacoGxuglPNpj/5oHfGnO8emIx6M8+tc7CKtM1nljusUpRVUH4Tz6yJX9xdbIf
z0kwsLENjEu146YGodp0YFGiBNc3WfXTaVIMX1LJOkM+F05U7CEG1CrfbE+3ZrEcfDbtuJ3hd3Jq
RfqduQ67EyVCm5WpnKTzerCSuZ1JWPNmjY28bN8f152lfUuToFroA+ogvu9/h05SzHPZ9GaE/35W
oXAwbWrnIw6bw5Jg/JlmgXocu9ql11f36Bmt2BE/lUWxMMu2BCUSrDR4uPMAdV9o6wkyWEMtT3NQ
Q7OiNcDh+d216iVAdVGlyTXXxG68P2XF/chLAA9l5h8XurTqW/1TNwS3mI+fGBUt7SIkXfTXWjQN
Kh9QTG0ch0OAmA7o3H6tzjRIjexuISFevm1kCrN+EOO72y2TAt+59cDykTHAc9G/ouKbBkgiZUNg
z4pofZ6B6HMNa6WkKJXYbvcRXD0pJPpfdQVwVdMwERusaimhUzRR6nRjuvl5IcdXOXD/ouoqalIn
dDSlSWNoKwuaFnU45XPSU6hcAzfjeHyRmWzQoGSPi0J/sCkNTtfCSdTQl26mn1nt7wT5t8Zy/7RZ
n9aXMGk0aelCbng524Dc20lo69J5NjMmyZk6zRaUEJVT6dZayHP58wdpenbbzOEONRv+E130Z/Lk
xF+sL4RS0W8W3MuN7/FmNFl0CTSTs9Rr7fZebmNdUQLvwpMvM6Thffm2+ENO5DagPP+MV33loYhR
gvaQG0jzB7dYOf3Vrxfw3mewZAflcH0ra/JyQBGsHCTZz9m8pcscFbLCIOd8DBL/H5zhd7e4l0H0
d39fvHtJllx9SsG2+C84SP/RDz11nPZf6OeUpOcne5AIzOUXBYHtPW35UL+6RLThlut76E6adaQa
ugk1wYFJyYu5EqWJu3tbUtBFNhXaa5T0nO1r+4HPxuhno/DrB3zL1np7nZ8/gWgOvq5v8G9/PBL8
zrOhQKyHlFSlbPv4pIzty6EAGYI4NKuWDh+fdXiDoL6ub/8n0+HlINjMB5qlJkzK7Yt85+UgOEeq
Sg2I5X+ggyDDWRs5E2whMkBL0tjNBL7v14OAbQKMO2E2c5Az4Y0g1p/PBOtIoxOBLsJuKrweBNry
IlvFx5D94SAHQQixjpsJunKkO1s9dvNxOdDneTETVPmI+iHzZMcLPbyYoI0PjLiRWCwInebV3pjA
TNAd8UdDW+JxDznI+SCQG+Pmg4ZLgEn5W4UpvX0xw17PB96UiZ/AGHmxnR7kUIiCzMihoOgPgBIw
5OvAQANUQdMFUWbyE/E60DEwHr+cR9rl33nYb5KnF7ulLgMyAnpE0/bxSV/vlihoO7oswKKHOhFk
bnnkRABphcIh1PPHMRDf9+s1YQlfi0e1jsNdE6JMMXIotlKQTAhb3a7+fdk0OF/LBln8OFgHujSE
yd7IoXCOHCAOzIrdueHN0pBZGsJuZReKDnDnHB0fNA2/GRmhfKji2xdXfLE0CJW0OWGEW4caJOX3
2DNVGa0p0unHQRAh9PkRkyCJJBW4soNNJIXCzbjlIHYKm3ajLlwMXj49SCKB1iFtOOiQIGC3I8dA
ObIAFlgq1kbb15uQoKOxq2sWZboDjYvy6BOFJooIpqrAqf3JapCP8MphveiPA354cXF38h+RN4k0
WiUtgkjzejWoDA+CgUAzDnQKAG4Zuw7kI6hH7H27JEFMqpchgSnA2zqyiAc6CMb4dYDGo62CNeJ8
vXdr5GTNOQt+9u4Uf4DrYHx+gMwMYE/Qouyyr6cAgVKl+vI4PId6fNht2SNiASUWCxAWlKCn88Pr
oVCPTIpxYFofJ93hTQTR0R23NVKGR++Uc6S8G4TXZ2pyJKBqBASHd/iswxsEbXxIoAAPIk9Rn+oG
bw6S1JmEmoFysFuj/rhrjVgOmilmAiaQyq6ksGcmEC+ASDqHmh+Inua45UC2rCB6hVD27vD4ZiYg
KwyzVzdR/hSvQw2PghcwbihIlWi9GeRKP8sXITnblmnjQHGgkUEZX2t0jjgXABNlP9y+9hwhsWFV
IAke6qJQxycLYiZwbrJAkG5fXPFlzqBxfIJYogmQ0kHuEbtz3ZjwSMEEIT3z7wblm/BIcr3l1EPt
F69DjQz6+JyB+YBOAUfJXZB8MxTKkcl2SoZ9sItifGQwj+D/W7AYduGRIPhyUTAI4OqgWx3qgVJ9
XK1jFgU9eVPFexK5iu1rzyDISMvSpjzYmTB+owS54CDLyXL4ySAIKwLRjbEPdSbsah5jZoJJ014W
SdFPTtXAefB3o22/O8Ef3jlCGV9wZhAor6m6vus/vs4eBaaJ95gph7lRil1+dN4oWKg6ReWnYzWP
+jIwshwYI4qtB5osKI8n3XGrgVIrpUTO1dvXm4xJPqKqAIt3d4I/wNUwPm0U5DwVRh96ftvX681B
McA04CfHietpkA4yeRS2MiPPUug3cXAGzf+Ebnu7JnRkmoQsyIEuCuHXMm4QOFsDWwOfof3sQInr
t63ARRfF+cOcCeMjg0EuoEJ5BtP0NOlfRkdK8CwHRVEPdSbIj3F7THikC0OxjYzoJzBHoZ8GOJhB
ONRT1Bul9z+HOZqi/Ez8A+n8+HoVE0gWoDTzZ1fGOLw9whh/igLwagF7Ziq8enqmAG9YCi3qAw0G
bww5/nwKGIAwtstgB9N4nSYwBRCMAuK5O6od3hTYRakxwcDGqtYSKK3dyeF1msBMABlPEqH+vU4O
cnPQR1efNf2ILED0Wn4eEkzHFsqSuxr9gS6NXZtk3KwQFSRkaXaF19dLQ2B3hAaOfLgtmfHlFftI
1xDohAXzmCy8WRpbKKyJbsbj2fXw4oM+PmMSmiG4oSBP9DgIpB8vMybig4xBtiaU9g4yMuyS+jHL
YYvvRJfkqUO571CNago76aFul9r45UCvmk61rhIkt683ywEXdYfqi+McNgbeGF9pArAG2B+pLQDO
4sXUf7EotuU29kzUHA90UYiMb9yBEkSbyI7wuf/JILBHKBRZDKj0BzoIb3Th/jyHBMXJRIDzsAuP
rxcFSF/QTnBmD/U8KWgcIyeCRqWJZAHBhJ+sBmqSBogmbHsPdCK8Edj6v0wEYAsqUhG74vObkECf
gl2SM9VjNvEHQ/Ef5BV/c4+xDIjut9Rk/6F8ZpD42x944u2+vcAzzu2WefziJ4V74uO1H5m54v//
56WZ4ha09OzdJxDT9pN2v797xLcf/uLDnp7r6R9X/kOxKb57/faNfnejwrXu3//634i/7jevGcOP
NfZ/7uat8+Pfi+HXV8/85OH1xcW+9/Rv4sH+rxePN/dp8XSh4/t//4sSrtDHZ86MvvNJXVX7bpy8
bvS1p5to0/CVlE/XenbvBMbx10d/u3zzlTIw7OjvcPHf+gtsuecjvtjZQ/TXBWLv+8afouvoR5hH
f83SgsnzdK1n40/+N/r6v7RQHDs4y+gh2WOiKlDno298Vcff0ui+errUP+MiKB6jL48W1UPhb6Kn
Sz27/Hss2WOkkPdc+j1W7C+Ma8d+n6d+4u4JBKLPO3rAzzbhnjUkKrXvcOmyfNgzDwX+f/zFfyvV
OXbUzzf3BOCnW302EclHRt/++abw9w3NeyxRce0s3RfdBT9z/K0/JPfp9736zqLL8Q7XL74/3D9d
6J9xF9C38RdHJ+3703WeXfs99tTzdJ/mtVAUeYfbTqoH1B+fLvXszt9jpV5ssj0TXXQvR9/5xUOz
eZs7oqj9Hrvoh2KDWu/TXT4blPdYopfR5vvDntxRdApGD8slUoH7kjtBGx598Wuf1LH07/eMjPYe
K/S3tiNjQ+/HjdCRT/y9vibvsVQfP+A3QvXv8RQz/8Hdk3EIxvbor1k8xIIV8N0vv+/7jPdYvuIz
TtJNXu/brUQl9F2e4qz2y78+fMPSft9zvMdiFs9xvqke9l3/PdYz1682f002xbfNvpxBtNTeY6T4
jGm0/xPeZ2GLp5gW9fB0u//EVEHMGf8IHo5Ee7YaAcoZf3FqGHsH/z124I9IAvvYRD/d57OBeZe1
nEabfdmDaAqOHxgSk3jfqL/L+q02iV9Gm7p8utNnQ/MuS1eUWfbswwL/P3poPj14m31DIxhY4y9O
jo+w4dOV/hkXoZsz/uo1kWDPFi8w0O9wcQpE8b66nIA9j778DVeo961V0VEaffW7NNoT5wXIZ/yl
6297FpIgqf3m0vvKsn+TUN8Wa5/UHff92statPiJ79HDpvif/wcAAP//</cx:binary>
              </cx:geoCache>
            </cx:geography>
          </cx:layoutPr>
          <cx:valueColors>
            <cx:minColor>
              <a:srgbClr val="FF0000"/>
            </cx:minColor>
            <cx:midColor>
              <a:srgbClr val="FFFF00"/>
            </cx:midColor>
            <cx:maxColor>
              <a:srgbClr val="00B050"/>
            </cx:maxColor>
          </cx:valueColors>
          <cx:valueColorPositions count="3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effectLst>
                <a:outerShdw blurRad="50800" dist="50800" dir="5400000" sx="2000" sy="2000" algn="ctr" rotWithShape="0">
                  <a:srgbClr val="000000">
                    <a:alpha val="43137"/>
                  </a:srgbClr>
                </a:outerShdw>
              </a:effectLst>
            </a:defRPr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effectLst>
              <a:outerShdw blurRad="50800" dist="50800" dir="5400000" sx="2000" sy="2000" algn="ctr" rotWithShape="0">
                <a:srgbClr val="000000">
                  <a:alpha val="43137"/>
                </a:srgbClr>
              </a:outerShdw>
            </a:effectLst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05/01/2024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05/01/2024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69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5719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0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05/01/2024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microsoft.com/office/2014/relationships/chartEx" Target="../charts/chartEx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49" y="1864659"/>
            <a:ext cx="5552516" cy="2399437"/>
          </a:xfrm>
        </p:spPr>
        <p:txBody>
          <a:bodyPr/>
          <a:lstStyle/>
          <a:p>
            <a:r>
              <a:rPr lang="en-US" dirty="0"/>
              <a:t>Board of supervisors</a:t>
            </a:r>
            <a:br>
              <a:rPr lang="en-US" sz="1200" dirty="0"/>
            </a:br>
            <a:r>
              <a:rPr lang="en-US" sz="3600" b="0" dirty="0"/>
              <a:t>pay increases &amp; Cost of living adjustments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Monica </a:t>
            </a:r>
            <a:r>
              <a:rPr lang="en-US" dirty="0" err="1"/>
              <a:t>fugitt</a:t>
            </a:r>
            <a:r>
              <a:rPr lang="en-US" dirty="0"/>
              <a:t>, director of support services</a:t>
            </a:r>
          </a:p>
          <a:p>
            <a:endParaRPr lang="en-US" dirty="0"/>
          </a:p>
          <a:p>
            <a:r>
              <a:rPr lang="en-US" dirty="0"/>
              <a:t>May 7, 2024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832582-4A24-E3F6-082F-A67A45367C14}"/>
              </a:ext>
            </a:extLst>
          </p:cNvPr>
          <p:cNvSpPr/>
          <p:nvPr/>
        </p:nvSpPr>
        <p:spPr>
          <a:xfrm>
            <a:off x="9403976" y="331694"/>
            <a:ext cx="2420471" cy="1192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A0AFB2-95C8-2EA5-EB81-B60F4BC0648E}"/>
              </a:ext>
            </a:extLst>
          </p:cNvPr>
          <p:cNvSpPr/>
          <p:nvPr/>
        </p:nvSpPr>
        <p:spPr>
          <a:xfrm>
            <a:off x="0" y="367226"/>
            <a:ext cx="12192000" cy="1172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886414"/>
            <a:ext cx="4353116" cy="5679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options</a:t>
            </a: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b="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bos</a:t>
            </a:r>
            <a:r>
              <a:rPr lang="en-US" sz="22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current salary: </a:t>
            </a:r>
            <a:br>
              <a:rPr lang="en-US" sz="22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$53,508 annual</a:t>
            </a:r>
            <a:endParaRPr lang="en-US" b="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1" y="1906496"/>
            <a:ext cx="4353115" cy="40650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rgbClr val="595959"/>
                </a:solidFill>
              </a:rPr>
              <a:t>Increase by 58.9% to mirror UPEC General: $85,024 annual </a:t>
            </a:r>
          </a:p>
          <a:p>
            <a:r>
              <a:rPr lang="en-US" sz="2000" dirty="0">
                <a:solidFill>
                  <a:srgbClr val="595959"/>
                </a:solidFill>
              </a:rPr>
              <a:t>Increase by 78.2%, consistent w/CPI: $95,351 annual </a:t>
            </a:r>
          </a:p>
          <a:p>
            <a:r>
              <a:rPr lang="en-US" sz="2000" dirty="0">
                <a:solidFill>
                  <a:srgbClr val="595959"/>
                </a:solidFill>
              </a:rPr>
              <a:t>Increase by 98.7% to meet CA average: $106,329 annual </a:t>
            </a:r>
          </a:p>
          <a:p>
            <a:pPr>
              <a:tabLst>
                <a:tab pos="2462213" algn="l"/>
              </a:tabLst>
            </a:pPr>
            <a:r>
              <a:rPr lang="en-US" sz="2000" dirty="0">
                <a:solidFill>
                  <a:srgbClr val="595959"/>
                </a:solidFill>
              </a:rPr>
              <a:t>Increase by 80.7% to meet average of CA Counties with population between </a:t>
            </a:r>
            <a:br>
              <a:rPr lang="en-US" sz="2000" dirty="0">
                <a:solidFill>
                  <a:srgbClr val="595959"/>
                </a:solidFill>
              </a:rPr>
            </a:br>
            <a:r>
              <a:rPr lang="en-US" sz="2000" dirty="0">
                <a:solidFill>
                  <a:srgbClr val="595959"/>
                </a:solidFill>
              </a:rPr>
              <a:t>100-300K: $96,704 annual</a:t>
            </a:r>
          </a:p>
          <a:p>
            <a:pPr>
              <a:tabLst>
                <a:tab pos="2462213" algn="l"/>
              </a:tabLst>
            </a:pPr>
            <a:r>
              <a:rPr lang="en-US" sz="2000" dirty="0">
                <a:solidFill>
                  <a:srgbClr val="595959"/>
                </a:solidFill>
              </a:rPr>
              <a:t>Increase by 46.6% in accordance with salary study to $78,420 annual </a:t>
            </a: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57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9EC71654-96A5-4280-94F3-931C61A9F92C}" type="slidenum">
              <a:rPr lang="en-US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D2B47D-A27E-6A51-F5D9-552877260EF0}"/>
              </a:ext>
            </a:extLst>
          </p:cNvPr>
          <p:cNvSpPr txBox="1">
            <a:spLocks/>
          </p:cNvSpPr>
          <p:nvPr/>
        </p:nvSpPr>
        <p:spPr>
          <a:xfrm>
            <a:off x="6967442" y="669265"/>
            <a:ext cx="4353116" cy="567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recommendation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86D082-E5DD-7883-77B1-DCE55A91ADCC}"/>
              </a:ext>
            </a:extLst>
          </p:cNvPr>
          <p:cNvSpPr txBox="1">
            <a:spLocks/>
          </p:cNvSpPr>
          <p:nvPr/>
        </p:nvSpPr>
        <p:spPr>
          <a:xfrm>
            <a:off x="6967442" y="1906496"/>
            <a:ext cx="4353116" cy="44498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595959"/>
                </a:solidFill>
              </a:rPr>
              <a:t>Consistent with other equity increases, increase as recommended by salary study</a:t>
            </a:r>
          </a:p>
          <a:p>
            <a:r>
              <a:rPr lang="en-US" sz="2000" dirty="0">
                <a:solidFill>
                  <a:srgbClr val="595959"/>
                </a:solidFill>
              </a:rPr>
              <a:t>Increase by 46.6%, to </a:t>
            </a:r>
            <a:r>
              <a:rPr lang="en-US" sz="2000" b="1" u="sng" dirty="0">
                <a:solidFill>
                  <a:srgbClr val="595959"/>
                </a:solidFill>
              </a:rPr>
              <a:t>$78,420 annual </a:t>
            </a:r>
          </a:p>
          <a:p>
            <a:r>
              <a:rPr lang="en-US" sz="2000" dirty="0">
                <a:solidFill>
                  <a:srgbClr val="595959"/>
                </a:solidFill>
              </a:rPr>
              <a:t>Add $5,000 annual vehicle allowance, paid biweekly, to cover travel expenses. </a:t>
            </a:r>
          </a:p>
          <a:p>
            <a:r>
              <a:rPr lang="en-US" sz="2000" dirty="0">
                <a:solidFill>
                  <a:srgbClr val="595959"/>
                </a:solidFill>
              </a:rPr>
              <a:t>To avoid future pay disparity, approve future cost of living adjustments for Supervisors, to be received at the same times and amounts as UPEC-General</a:t>
            </a:r>
          </a:p>
          <a:p>
            <a:r>
              <a:rPr lang="en-US" sz="2000" dirty="0">
                <a:solidFill>
                  <a:srgbClr val="595959"/>
                </a:solidFill>
              </a:rPr>
              <a:t>Implement 1% CalPERS cost share of employer contribution, consistent with other represented groups</a:t>
            </a:r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A3AE-48A6-4A41-FDA2-D765C99A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impact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3DF347-BF09-5FBD-A7B9-6DC85BB0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B5950B6-94C7-85CD-4E10-EA039369917E}"/>
              </a:ext>
            </a:extLst>
          </p:cNvPr>
          <p:cNvSpPr txBox="1">
            <a:spLocks/>
          </p:cNvSpPr>
          <p:nvPr/>
        </p:nvSpPr>
        <p:spPr>
          <a:xfrm>
            <a:off x="515938" y="1834627"/>
            <a:ext cx="11150600" cy="2677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Estimated Salary and Benefit Increase:</a:t>
            </a:r>
          </a:p>
          <a:p>
            <a:pPr marL="0" indent="0">
              <a:buNone/>
            </a:pPr>
            <a:r>
              <a:rPr lang="en-US" dirty="0"/>
              <a:t>	$200,000 Annual General Fund Impact</a:t>
            </a:r>
          </a:p>
          <a:p>
            <a:r>
              <a:rPr lang="en-US" dirty="0"/>
              <a:t>If approved, changes will be effective July 14, 2024 </a:t>
            </a:r>
          </a:p>
          <a:p>
            <a:r>
              <a:rPr lang="en-US" dirty="0"/>
              <a:t>Future Budgets will be adjusted as appropriate to account for any known COLAs.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E01EA-662E-3B28-F3C9-AF98F5925D42}"/>
              </a:ext>
            </a:extLst>
          </p:cNvPr>
          <p:cNvSpPr/>
          <p:nvPr/>
        </p:nvSpPr>
        <p:spPr>
          <a:xfrm>
            <a:off x="219126" y="6128084"/>
            <a:ext cx="1471683" cy="729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7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15730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75" y="2247900"/>
            <a:ext cx="7581900" cy="251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>
                <a:solidFill>
                  <a:schemeClr val="tx1">
                    <a:lumMod val="75000"/>
                    <a:lumOff val="25000"/>
                  </a:schemeClr>
                </a:solidFill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>
              <a:spcAft>
                <a:spcPts val="600"/>
              </a:spcAft>
              <a:defRPr/>
            </a:pPr>
            <a:fld id="{9EC71654-96A5-4280-94F3-931C61A9F92C}" type="slidenum">
              <a:rPr lang="en-US" sz="1200">
                <a:solidFill>
                  <a:srgbClr val="FFFFFF"/>
                </a:solidFill>
              </a:rPr>
              <a:pPr algn="r" defTabSz="457200">
                <a:spcAft>
                  <a:spcPts val="600"/>
                </a:spcAft>
                <a:defRPr/>
              </a:pPr>
              <a:t>12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5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" name="Arc 4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BOS PAY history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50" r="2" b="2"/>
          <a:stretch/>
        </p:blipFill>
        <p:spPr>
          <a:xfrm>
            <a:off x="703182" y="955438"/>
            <a:ext cx="4777381" cy="477737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4962" y="1984443"/>
            <a:ext cx="5735564" cy="419252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SEPTEMBER 24, 2000</a:t>
            </a:r>
            <a:r>
              <a:rPr lang="en-US" sz="2000" dirty="0">
                <a:solidFill>
                  <a:schemeClr val="tx1"/>
                </a:solidFill>
              </a:rPr>
              <a:t>	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Ordinance 495-17 Eliminated Biweekly $250 Vehicle Allowance &amp; Biweekly $100 Business Expense Allowance </a:t>
            </a:r>
          </a:p>
          <a:p>
            <a:pPr marL="57150" algn="l"/>
            <a:endParaRPr lang="en-US" sz="1100" dirty="0">
              <a:solidFill>
                <a:schemeClr val="tx1"/>
              </a:solidFill>
            </a:endParaRP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DECEMBER 29, 2002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Last Cost of Living Adjustment for Supervisors - 4%</a:t>
            </a:r>
          </a:p>
          <a:p>
            <a:pPr marL="57150" algn="l"/>
            <a:endParaRPr lang="en-US" sz="1100" dirty="0">
              <a:solidFill>
                <a:schemeClr val="tx1"/>
              </a:solidFill>
            </a:endParaRP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MARCH 28, 2010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2% Decrease for Supervisors</a:t>
            </a:r>
          </a:p>
          <a:p>
            <a:pPr marL="57150" algn="l"/>
            <a:endParaRPr lang="en-US" sz="1100" dirty="0">
              <a:solidFill>
                <a:schemeClr val="tx1"/>
              </a:solidFill>
            </a:endParaRP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OCTOBER 31, 2023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Proposed Pay Increase and Cost of Living Adjustment Fails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EC71654-96A5-4280-94F3-931C61A9F92C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  <a:defRPr/>
              </a:pPr>
              <a:t>2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8073FA-8BDE-C8D6-039B-2A39EECD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COST OF LIVING ADJUSTMENT (Cola)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5B607-EC67-A415-C3E3-F7158EF59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+ 4% COLA RECEIVED 12/29/02</a:t>
            </a:r>
          </a:p>
          <a:p>
            <a:r>
              <a:rPr lang="en-US" dirty="0"/>
              <a:t>-2% DECREASE 3/28/2010</a:t>
            </a:r>
          </a:p>
          <a:p>
            <a:r>
              <a:rPr lang="en-US" sz="1800" b="1" u="sng"/>
              <a:t>TOTAL </a:t>
            </a:r>
            <a:r>
              <a:rPr lang="en-US" sz="1800" b="1" u="sng" dirty="0"/>
              <a:t>INCREASE</a:t>
            </a:r>
            <a:r>
              <a:rPr lang="en-US" sz="1800" b="1" u="sng"/>
              <a:t>: 2%</a:t>
            </a:r>
            <a:endParaRPr lang="en-US" sz="1800" b="1" u="sn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C93C7-DE43-1F3F-90F1-2B115C33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CFF839B-FBCD-7C82-7FAB-A9156A8503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081669"/>
          </a:xfrm>
        </p:spPr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D170D6-2DC6-0D0C-876F-8D15033BB1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17859" y="3207023"/>
            <a:ext cx="3664486" cy="2504663"/>
          </a:xfrm>
        </p:spPr>
        <p:txBody>
          <a:bodyPr/>
          <a:lstStyle/>
          <a:p>
            <a:r>
              <a:rPr lang="en-US" dirty="0"/>
              <a:t>ANNUAL COLAS RANGING 2-4%</a:t>
            </a:r>
          </a:p>
          <a:p>
            <a:r>
              <a:rPr lang="en-US" dirty="0"/>
              <a:t>EXCL 2009-2012</a:t>
            </a:r>
          </a:p>
          <a:p>
            <a:r>
              <a:rPr lang="en-US" dirty="0"/>
              <a:t>TOTAL OF 53.5% IN ANNUAL COLAS</a:t>
            </a:r>
          </a:p>
          <a:p>
            <a:r>
              <a:rPr lang="en-US" sz="1800" b="1" u="sng" dirty="0"/>
              <a:t>COMPOUNDED TOTAL INCREASE: 69.3%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E0EB02-5522-497B-1261-E5D8B75B415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12/29/02 - CURRENT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1D3F6E-1D9D-1BD7-CBE6-49E870BD4D91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1/11/04 - CURRENT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94E4BE-13DA-5236-E44C-0336E08B7C99}"/>
              </a:ext>
            </a:extLst>
          </p:cNvPr>
          <p:cNvSpPr/>
          <p:nvPr/>
        </p:nvSpPr>
        <p:spPr>
          <a:xfrm>
            <a:off x="5678000" y="1828329"/>
            <a:ext cx="826476" cy="8229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120E8-164E-E72A-FD0B-BA623293616F}"/>
              </a:ext>
            </a:extLst>
          </p:cNvPr>
          <p:cNvSpPr txBox="1"/>
          <p:nvPr/>
        </p:nvSpPr>
        <p:spPr>
          <a:xfrm>
            <a:off x="1617785" y="2048608"/>
            <a:ext cx="650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E0A21A-0D6A-B42A-88E2-826E6C64BB1A}"/>
              </a:ext>
            </a:extLst>
          </p:cNvPr>
          <p:cNvSpPr txBox="1"/>
          <p:nvPr/>
        </p:nvSpPr>
        <p:spPr>
          <a:xfrm>
            <a:off x="5721961" y="2048608"/>
            <a:ext cx="738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UPEC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0B7C3B-5281-2754-3623-20AEA22AA168}"/>
              </a:ext>
            </a:extLst>
          </p:cNvPr>
          <p:cNvSpPr txBox="1"/>
          <p:nvPr/>
        </p:nvSpPr>
        <p:spPr>
          <a:xfrm>
            <a:off x="9769764" y="2039754"/>
            <a:ext cx="960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MGMT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3392506-BB0A-3F79-CCE0-8A8A694D4C9E}"/>
              </a:ext>
            </a:extLst>
          </p:cNvPr>
          <p:cNvSpPr txBox="1">
            <a:spLocks/>
          </p:cNvSpPr>
          <p:nvPr/>
        </p:nvSpPr>
        <p:spPr>
          <a:xfrm>
            <a:off x="4123484" y="3207022"/>
            <a:ext cx="3935506" cy="2504663"/>
          </a:xfrm>
          <a:prstGeom prst="rect">
            <a:avLst/>
          </a:prstGeom>
          <a:solidFill>
            <a:srgbClr val="D0CECE"/>
          </a:solidFill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ANNUAL COLAS RANGING 2-4% </a:t>
            </a:r>
          </a:p>
          <a:p>
            <a:r>
              <a:rPr lang="en-US" dirty="0"/>
              <a:t>EXCL 2009-2013</a:t>
            </a:r>
          </a:p>
          <a:p>
            <a:r>
              <a:rPr lang="en-US" dirty="0"/>
              <a:t>TOTAL OF 47% IN ANNUAL COLAS</a:t>
            </a:r>
          </a:p>
          <a:p>
            <a:r>
              <a:rPr lang="en-US" sz="1800" b="1" u="sng" dirty="0"/>
              <a:t>COMPOUNDED TOTAL INCREASE:</a:t>
            </a:r>
            <a:br>
              <a:rPr lang="en-US" sz="1800" b="1" u="sng" dirty="0"/>
            </a:br>
            <a:r>
              <a:rPr lang="en-US" sz="1800" b="1" u="sng" dirty="0"/>
              <a:t>58.9%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B775BEB0-3FFD-3E4E-CE46-A6FB1B26267D}"/>
              </a:ext>
            </a:extLst>
          </p:cNvPr>
          <p:cNvSpPr txBox="1">
            <a:spLocks/>
          </p:cNvSpPr>
          <p:nvPr/>
        </p:nvSpPr>
        <p:spPr>
          <a:xfrm>
            <a:off x="4368454" y="2711636"/>
            <a:ext cx="3445566" cy="4953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12/28/03 – CURRENT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901E38-173D-D124-4A00-0A265AF4E622}"/>
              </a:ext>
            </a:extLst>
          </p:cNvPr>
          <p:cNvSpPr/>
          <p:nvPr/>
        </p:nvSpPr>
        <p:spPr>
          <a:xfrm>
            <a:off x="219126" y="6319278"/>
            <a:ext cx="1471683" cy="538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C8B6EE-03CF-2633-C322-B555AFC7D18C}"/>
              </a:ext>
            </a:extLst>
          </p:cNvPr>
          <p:cNvSpPr/>
          <p:nvPr/>
        </p:nvSpPr>
        <p:spPr>
          <a:xfrm>
            <a:off x="0" y="5316071"/>
            <a:ext cx="12192000" cy="1003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40CCA388-6F5E-1990-5EB3-BF25A98A67CD}"/>
              </a:ext>
            </a:extLst>
          </p:cNvPr>
          <p:cNvSpPr txBox="1">
            <a:spLocks/>
          </p:cNvSpPr>
          <p:nvPr/>
        </p:nvSpPr>
        <p:spPr>
          <a:xfrm>
            <a:off x="213096" y="5436363"/>
            <a:ext cx="11150600" cy="698408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>
                <a:solidFill>
                  <a:schemeClr val="bg1"/>
                </a:solidFill>
              </a:rPr>
              <a:t>note: 2003-2024 COLAS FOR OTHER UNITS VARY BUT ARE ON AVERAGE 55% TOTAL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This does NOT TAKE INTO ACCOUNT EQUITY ADJUSTMENTS</a:t>
            </a:r>
          </a:p>
        </p:txBody>
      </p:sp>
    </p:spTree>
    <p:extLst>
      <p:ext uri="{BB962C8B-B14F-4D97-AF65-F5344CB8AC3E}">
        <p14:creationId xmlns:p14="http://schemas.microsoft.com/office/powerpoint/2010/main" val="150896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build="p"/>
      <p:bldP spid="13" grpId="0"/>
      <p:bldP spid="14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Consumer </a:t>
            </a:r>
            <a:b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price index change</a:t>
            </a:r>
          </a:p>
        </p:txBody>
      </p:sp>
      <p:sp>
        <p:nvSpPr>
          <p:cNvPr id="58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5" y="2807208"/>
            <a:ext cx="3868875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" algn="l"/>
            <a:r>
              <a:rPr lang="en-US" sz="2200" b="1" dirty="0">
                <a:solidFill>
                  <a:schemeClr val="tx1"/>
                </a:solidFill>
              </a:rPr>
              <a:t>CALIFORNIA </a:t>
            </a:r>
          </a:p>
          <a:p>
            <a:pPr marL="57150" algn="l">
              <a:lnSpc>
                <a:spcPct val="150000"/>
              </a:lnSpc>
            </a:pPr>
            <a:r>
              <a:rPr lang="en-US" sz="2200" b="0" i="1" dirty="0">
                <a:solidFill>
                  <a:schemeClr val="tx1"/>
                </a:solidFill>
                <a:effectLst/>
              </a:rPr>
              <a:t>Urban Wage Earners &amp; </a:t>
            </a:r>
            <a:br>
              <a:rPr lang="en-US" sz="2200" b="0" i="1" dirty="0">
                <a:solidFill>
                  <a:schemeClr val="tx1"/>
                </a:solidFill>
                <a:effectLst/>
              </a:rPr>
            </a:br>
            <a:r>
              <a:rPr lang="en-US" sz="2200" b="0" i="1" dirty="0">
                <a:solidFill>
                  <a:schemeClr val="tx1"/>
                </a:solidFill>
                <a:effectLst/>
              </a:rPr>
              <a:t>Clerical Workers</a:t>
            </a:r>
            <a:endParaRPr lang="en-US" sz="2200" i="1" dirty="0">
              <a:solidFill>
                <a:schemeClr val="tx1"/>
              </a:solidFill>
            </a:endParaRPr>
          </a:p>
          <a:p>
            <a:pPr marL="57150" algn="l"/>
            <a:r>
              <a:rPr lang="en-US" sz="2200" dirty="0">
                <a:solidFill>
                  <a:schemeClr val="tx1"/>
                </a:solidFill>
              </a:rPr>
              <a:t>February 2003 – February 2024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651" r="6203"/>
          <a:stretch/>
        </p:blipFill>
        <p:spPr>
          <a:xfrm>
            <a:off x="4883225" y="640080"/>
            <a:ext cx="6485486" cy="5577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EC71654-96A5-4280-94F3-931C61A9F92C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  <a:defRPr/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DE2CF4F-E512-ACE8-A272-CFDD5DE1A53B}"/>
              </a:ext>
            </a:extLst>
          </p:cNvPr>
          <p:cNvSpPr/>
          <p:nvPr/>
        </p:nvSpPr>
        <p:spPr>
          <a:xfrm>
            <a:off x="9456821" y="4307305"/>
            <a:ext cx="1896979" cy="1010653"/>
          </a:xfrm>
          <a:prstGeom prst="ellipse">
            <a:avLst/>
          </a:pr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1896979"/>
                      <a:gd name="connsiteY0" fmla="*/ 505327 h 1010653"/>
                      <a:gd name="connsiteX1" fmla="*/ 948490 w 1896979"/>
                      <a:gd name="connsiteY1" fmla="*/ 0 h 1010653"/>
                      <a:gd name="connsiteX2" fmla="*/ 1896980 w 1896979"/>
                      <a:gd name="connsiteY2" fmla="*/ 505327 h 1010653"/>
                      <a:gd name="connsiteX3" fmla="*/ 948490 w 1896979"/>
                      <a:gd name="connsiteY3" fmla="*/ 1010654 h 1010653"/>
                      <a:gd name="connsiteX4" fmla="*/ 0 w 1896979"/>
                      <a:gd name="connsiteY4" fmla="*/ 505327 h 1010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6979" h="1010653" extrusionOk="0">
                        <a:moveTo>
                          <a:pt x="0" y="505327"/>
                        </a:moveTo>
                        <a:cubicBezTo>
                          <a:pt x="-64248" y="228991"/>
                          <a:pt x="467358" y="41986"/>
                          <a:pt x="948490" y="0"/>
                        </a:cubicBezTo>
                        <a:cubicBezTo>
                          <a:pt x="1501719" y="60323"/>
                          <a:pt x="1898572" y="274814"/>
                          <a:pt x="1896980" y="505327"/>
                        </a:cubicBezTo>
                        <a:cubicBezTo>
                          <a:pt x="1885449" y="767014"/>
                          <a:pt x="1518228" y="1066151"/>
                          <a:pt x="948490" y="1010654"/>
                        </a:cubicBezTo>
                        <a:cubicBezTo>
                          <a:pt x="426857" y="1002457"/>
                          <a:pt x="29448" y="839315"/>
                          <a:pt x="0" y="5053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7583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Salary study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TYPICAL process</a:t>
            </a:r>
          </a:p>
        </p:txBody>
      </p:sp>
      <p:pic>
        <p:nvPicPr>
          <p:cNvPr id="29" name="Picture Placeholder 28" descr="Bar chart outline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33" y="2863158"/>
            <a:ext cx="4472303" cy="3994842"/>
          </a:xfrm>
          <a:solidFill>
            <a:schemeClr val="bg1"/>
          </a:solidFill>
        </p:spPr>
        <p:txBody>
          <a:bodyPr/>
          <a:lstStyle/>
          <a:p>
            <a:pPr marL="515938" indent="-285750" algn="l">
              <a:buFont typeface="Arial" panose="020B0604020202020204" pitchFamily="34" charset="0"/>
              <a:buChar char="•"/>
            </a:pPr>
            <a:r>
              <a:rPr lang="en-US" dirty="0"/>
              <a:t>Using standard list of agencies, survey other Counties regarding position compensation using:</a:t>
            </a:r>
          </a:p>
          <a:p>
            <a:pPr marL="973138" lvl="2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Salary Schedules</a:t>
            </a:r>
          </a:p>
          <a:p>
            <a:pPr marL="973138" lvl="2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Job Classifications</a:t>
            </a:r>
          </a:p>
          <a:p>
            <a:pPr marL="973138" lvl="2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Info from HR Departments</a:t>
            </a:r>
          </a:p>
          <a:p>
            <a:pPr marL="515938" indent="-285750" algn="l">
              <a:buFont typeface="Arial" panose="020B0604020202020204" pitchFamily="34" charset="0"/>
              <a:buChar char="•"/>
            </a:pPr>
            <a:r>
              <a:rPr lang="en-US" dirty="0"/>
              <a:t>Record the monthly and annual salaries for each County</a:t>
            </a:r>
          </a:p>
          <a:p>
            <a:pPr marL="515938" indent="-285750" algn="l">
              <a:buFont typeface="Arial" panose="020B0604020202020204" pitchFamily="34" charset="0"/>
              <a:buChar char="•"/>
            </a:pPr>
            <a:r>
              <a:rPr lang="en-US" dirty="0"/>
              <a:t>Review classification to ensure appropriate position is being used for comparison. </a:t>
            </a:r>
          </a:p>
          <a:p>
            <a:pPr marL="515938" indent="-285750" algn="l">
              <a:buFont typeface="Arial" panose="020B0604020202020204" pitchFamily="34" charset="0"/>
              <a:buChar char="•"/>
            </a:pPr>
            <a:r>
              <a:rPr lang="en-US" dirty="0"/>
              <a:t>Review for other special compensation and/or stipends which may need to be considered.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 sz="2000" i="1" dirty="0"/>
              <a:t>Standard</a:t>
            </a:r>
            <a:r>
              <a:rPr lang="en-US" sz="2000" dirty="0"/>
              <a:t> recommendation:</a:t>
            </a:r>
          </a:p>
          <a:p>
            <a:r>
              <a:rPr lang="en-US" sz="2000" dirty="0"/>
              <a:t>Shasta County salary set at the </a:t>
            </a:r>
            <a:r>
              <a:rPr lang="en-US" sz="2000" b="1" u="sng" dirty="0"/>
              <a:t>average</a:t>
            </a:r>
            <a:r>
              <a:rPr lang="en-US" sz="2000" dirty="0"/>
              <a:t> of the comparable and contiguous agencies. </a:t>
            </a:r>
          </a:p>
        </p:txBody>
      </p:sp>
      <p:pic>
        <p:nvPicPr>
          <p:cNvPr id="31" name="Picture Placeholder 30" descr="Checkbox Checked with solid fill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/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1B22C05-DE3D-2F87-5E0F-784607F3E8A9}"/>
              </a:ext>
            </a:extLst>
          </p:cNvPr>
          <p:cNvSpPr/>
          <p:nvPr/>
        </p:nvSpPr>
        <p:spPr>
          <a:xfrm>
            <a:off x="3870472" y="1641650"/>
            <a:ext cx="3618424" cy="4342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376176"/>
            <a:ext cx="11150600" cy="920336"/>
          </a:xfrm>
        </p:spPr>
        <p:txBody>
          <a:bodyPr/>
          <a:lstStyle/>
          <a:p>
            <a:r>
              <a:rPr lang="en-US" dirty="0"/>
              <a:t>Comparable &amp; </a:t>
            </a:r>
            <a:br>
              <a:rPr lang="en-US" dirty="0"/>
            </a:br>
            <a:r>
              <a:rPr lang="en-US" dirty="0"/>
              <a:t>Contiguous counties</a:t>
            </a:r>
          </a:p>
        </p:txBody>
      </p:sp>
      <p:pic>
        <p:nvPicPr>
          <p:cNvPr id="83" name="Picture Placeholder 82" descr="Bank outline">
            <a:extLst>
              <a:ext uri="{FF2B5EF4-FFF2-40B4-BE49-F238E27FC236}">
                <a16:creationId xmlns:a16="http://schemas.microsoft.com/office/drawing/2014/main" id="{C881BE4E-5D69-E447-A036-5172F657074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02088" y="1880652"/>
            <a:ext cx="755191" cy="755191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2967789"/>
            <a:ext cx="3445566" cy="2858651"/>
          </a:xfrm>
        </p:spPr>
        <p:txBody>
          <a:bodyPr>
            <a:noAutofit/>
          </a:bodyPr>
          <a:lstStyle/>
          <a:p>
            <a:r>
              <a:rPr lang="en-US" sz="2000" b="1" dirty="0"/>
              <a:t>Contiguous</a:t>
            </a:r>
            <a:r>
              <a:rPr lang="en-US" sz="2000" dirty="0"/>
              <a:t>: Counties Surrounding Shasta County Which are in Close Proximity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r>
              <a:rPr lang="en-US" sz="2000" b="1" dirty="0"/>
              <a:t>Comparable</a:t>
            </a:r>
            <a:r>
              <a:rPr lang="en-US" sz="2000" dirty="0"/>
              <a:t>: Counties Which May Not Have a Close Proximity But Have Similarities in Size and/or Structure to Shasta County</a:t>
            </a:r>
          </a:p>
        </p:txBody>
      </p:sp>
      <p:pic>
        <p:nvPicPr>
          <p:cNvPr id="85" name="Picture Placeholder 84" descr="Single gear">
            <a:extLst>
              <a:ext uri="{FF2B5EF4-FFF2-40B4-BE49-F238E27FC236}">
                <a16:creationId xmlns:a16="http://schemas.microsoft.com/office/drawing/2014/main" id="{65FBD7DF-30E8-9042-8A0D-0F64C33E0B4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400" dirty="0"/>
              <a:t>BUTTE</a:t>
            </a:r>
          </a:p>
          <a:p>
            <a:r>
              <a:rPr lang="en-US" sz="1400" dirty="0"/>
              <a:t>EL DORADO</a:t>
            </a:r>
          </a:p>
          <a:p>
            <a:r>
              <a:rPr lang="en-US" sz="1400" dirty="0"/>
              <a:t>HUMBOLDT</a:t>
            </a:r>
          </a:p>
          <a:p>
            <a:r>
              <a:rPr lang="en-US" sz="1400" dirty="0"/>
              <a:t>KINGS</a:t>
            </a:r>
          </a:p>
          <a:p>
            <a:r>
              <a:rPr lang="en-US" sz="1400" dirty="0"/>
              <a:t>MADERA</a:t>
            </a:r>
          </a:p>
          <a:p>
            <a:r>
              <a:rPr lang="en-US" sz="1400" dirty="0"/>
              <a:t>NAPA</a:t>
            </a:r>
          </a:p>
          <a:p>
            <a:r>
              <a:rPr lang="en-US" sz="1400" dirty="0"/>
              <a:t>SISKIYOU</a:t>
            </a:r>
          </a:p>
          <a:p>
            <a:r>
              <a:rPr lang="en-US" sz="1400" dirty="0"/>
              <a:t>TEHAMA</a:t>
            </a:r>
          </a:p>
          <a:p>
            <a:r>
              <a:rPr lang="en-US" sz="1400" dirty="0"/>
              <a:t>YOLO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081CFB-1138-D808-4895-5AA79B4069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70" t="-83" r="-5370" b="83"/>
          <a:stretch/>
        </p:blipFill>
        <p:spPr>
          <a:xfrm>
            <a:off x="7613790" y="0"/>
            <a:ext cx="4969968" cy="6858000"/>
          </a:xfrm>
          <a:prstGeom prst="rect">
            <a:avLst/>
          </a:prstGeom>
        </p:spPr>
      </p:pic>
      <p:pic>
        <p:nvPicPr>
          <p:cNvPr id="14" name="Picture Placeholder 84" descr="Questions with solid fill">
            <a:extLst>
              <a:ext uri="{FF2B5EF4-FFF2-40B4-BE49-F238E27FC236}">
                <a16:creationId xmlns:a16="http://schemas.microsoft.com/office/drawing/2014/main" id="{05857E98-E8BC-0F85-554D-993815F892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690809" y="1988372"/>
            <a:ext cx="502873" cy="502873"/>
          </a:xfrm>
          <a:prstGeom prst="rect">
            <a:avLst/>
          </a:prstGeom>
          <a:noFill/>
        </p:spPr>
      </p:pic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6EB01CB4-3D77-1AD5-E8B5-A6006D296CC7}"/>
              </a:ext>
            </a:extLst>
          </p:cNvPr>
          <p:cNvSpPr txBox="1">
            <a:spLocks/>
          </p:cNvSpPr>
          <p:nvPr/>
        </p:nvSpPr>
        <p:spPr>
          <a:xfrm>
            <a:off x="3995732" y="3242411"/>
            <a:ext cx="3445200" cy="250466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1900" dirty="0">
                <a:solidFill>
                  <a:schemeClr val="bg1"/>
                </a:solidFill>
              </a:rPr>
              <a:t>BUTTE</a:t>
            </a:r>
          </a:p>
          <a:p>
            <a:pPr>
              <a:spcBef>
                <a:spcPts val="500"/>
              </a:spcBef>
            </a:pPr>
            <a:r>
              <a:rPr lang="en-US" sz="1900" dirty="0">
                <a:solidFill>
                  <a:schemeClr val="bg1"/>
                </a:solidFill>
              </a:rPr>
              <a:t>EL DORADO</a:t>
            </a:r>
          </a:p>
          <a:p>
            <a:pPr>
              <a:spcBef>
                <a:spcPts val="500"/>
              </a:spcBef>
            </a:pPr>
            <a:r>
              <a:rPr lang="en-US" sz="1900" dirty="0">
                <a:solidFill>
                  <a:schemeClr val="bg1"/>
                </a:solidFill>
              </a:rPr>
              <a:t>HUMBOLDT</a:t>
            </a:r>
          </a:p>
          <a:p>
            <a:pPr>
              <a:spcBef>
                <a:spcPts val="500"/>
              </a:spcBef>
            </a:pPr>
            <a:r>
              <a:rPr lang="en-US" sz="1900" dirty="0">
                <a:solidFill>
                  <a:schemeClr val="bg1"/>
                </a:solidFill>
              </a:rPr>
              <a:t>KINGS</a:t>
            </a:r>
          </a:p>
          <a:p>
            <a:pPr>
              <a:spcBef>
                <a:spcPts val="500"/>
              </a:spcBef>
            </a:pPr>
            <a:r>
              <a:rPr lang="en-US" sz="1900" dirty="0">
                <a:solidFill>
                  <a:schemeClr val="bg1"/>
                </a:solidFill>
              </a:rPr>
              <a:t>MADERA</a:t>
            </a:r>
          </a:p>
          <a:p>
            <a:pPr>
              <a:spcBef>
                <a:spcPts val="500"/>
              </a:spcBef>
            </a:pPr>
            <a:r>
              <a:rPr lang="en-US" sz="1900" dirty="0">
                <a:solidFill>
                  <a:schemeClr val="bg1"/>
                </a:solidFill>
              </a:rPr>
              <a:t>NAPA</a:t>
            </a:r>
          </a:p>
          <a:p>
            <a:pPr>
              <a:spcBef>
                <a:spcPts val="500"/>
              </a:spcBef>
            </a:pPr>
            <a:r>
              <a:rPr lang="en-US" sz="1900" dirty="0">
                <a:solidFill>
                  <a:schemeClr val="bg1"/>
                </a:solidFill>
              </a:rPr>
              <a:t>SISKIYOU</a:t>
            </a:r>
          </a:p>
          <a:p>
            <a:pPr>
              <a:spcBef>
                <a:spcPts val="500"/>
              </a:spcBef>
            </a:pPr>
            <a:r>
              <a:rPr lang="en-US" sz="1900" dirty="0">
                <a:solidFill>
                  <a:schemeClr val="bg1"/>
                </a:solidFill>
              </a:rPr>
              <a:t>TEHAMA</a:t>
            </a:r>
          </a:p>
          <a:p>
            <a:pPr>
              <a:spcBef>
                <a:spcPts val="500"/>
              </a:spcBef>
            </a:pPr>
            <a:r>
              <a:rPr lang="en-US" sz="1900" dirty="0">
                <a:solidFill>
                  <a:schemeClr val="bg1"/>
                </a:solidFill>
              </a:rPr>
              <a:t>YOLO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D6AEEDD9-6241-359C-75BA-49AA774A79AD}"/>
              </a:ext>
            </a:extLst>
          </p:cNvPr>
          <p:cNvSpPr txBox="1">
            <a:spLocks/>
          </p:cNvSpPr>
          <p:nvPr/>
        </p:nvSpPr>
        <p:spPr>
          <a:xfrm>
            <a:off x="3995366" y="2711117"/>
            <a:ext cx="3445566" cy="5312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COUNTIES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661056-BBE5-EF67-5AB3-4C4376E288A7}"/>
              </a:ext>
            </a:extLst>
          </p:cNvPr>
          <p:cNvSpPr/>
          <p:nvPr/>
        </p:nvSpPr>
        <p:spPr>
          <a:xfrm>
            <a:off x="219126" y="6128084"/>
            <a:ext cx="1471683" cy="729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26BCD8-B41F-398F-C74B-FD1A4E849D97}"/>
              </a:ext>
            </a:extLst>
          </p:cNvPr>
          <p:cNvSpPr/>
          <p:nvPr/>
        </p:nvSpPr>
        <p:spPr>
          <a:xfrm>
            <a:off x="0" y="3379895"/>
            <a:ext cx="12358183" cy="98275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33363" algn="ctr"/>
            <a:r>
              <a:rPr lang="en-US" sz="2800" b="1" u="sng" dirty="0">
                <a:solidFill>
                  <a:srgbClr val="FF0000"/>
                </a:solidFill>
              </a:rPr>
              <a:t>AVERAGE OF COMPARABLE &amp; CONTIGUOUS AGENCIES: $78,420 ANNUAL </a:t>
            </a:r>
          </a:p>
        </p:txBody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5D2B03-2D27-0E10-CDAD-9610081B4C63}"/>
              </a:ext>
            </a:extLst>
          </p:cNvPr>
          <p:cNvSpPr/>
          <p:nvPr/>
        </p:nvSpPr>
        <p:spPr>
          <a:xfrm>
            <a:off x="219126" y="6128084"/>
            <a:ext cx="1471683" cy="729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E52E89-C526-4F73-86FB-0EB31587C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628782"/>
              </p:ext>
            </p:extLst>
          </p:nvPr>
        </p:nvGraphicFramePr>
        <p:xfrm>
          <a:off x="515938" y="467004"/>
          <a:ext cx="6690360" cy="6003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120">
                  <a:extLst>
                    <a:ext uri="{9D8B030D-6E8A-4147-A177-3AD203B41FA5}">
                      <a16:colId xmlns:a16="http://schemas.microsoft.com/office/drawing/2014/main" val="2785900615"/>
                    </a:ext>
                  </a:extLst>
                </a:gridCol>
                <a:gridCol w="2230120">
                  <a:extLst>
                    <a:ext uri="{9D8B030D-6E8A-4147-A177-3AD203B41FA5}">
                      <a16:colId xmlns:a16="http://schemas.microsoft.com/office/drawing/2014/main" val="2287965835"/>
                    </a:ext>
                  </a:extLst>
                </a:gridCol>
                <a:gridCol w="2230120">
                  <a:extLst>
                    <a:ext uri="{9D8B030D-6E8A-4147-A177-3AD203B41FA5}">
                      <a16:colId xmlns:a16="http://schemas.microsoft.com/office/drawing/2014/main" val="1756528531"/>
                    </a:ext>
                  </a:extLst>
                </a:gridCol>
              </a:tblGrid>
              <a:tr h="6953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AGENCY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MONTHLY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ANNUAL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30668"/>
                  </a:ext>
                </a:extLst>
              </a:tr>
              <a:tr h="4826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TEHAMA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                   1,045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                 12,540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7020136"/>
                  </a:ext>
                </a:extLst>
              </a:tr>
              <a:tr h="4826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SISKIYOU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                   3,711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                 44,526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37895"/>
                  </a:ext>
                </a:extLst>
              </a:tr>
              <a:tr h="4826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SHASTA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                   4,459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                 53,508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05186774"/>
                  </a:ext>
                </a:extLst>
              </a:tr>
              <a:tr h="4826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BUTTE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                    5,236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                 62,827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0814750"/>
                  </a:ext>
                </a:extLst>
              </a:tr>
              <a:tr h="4826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EL DORADO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                    6,909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                 82,904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6541597"/>
                  </a:ext>
                </a:extLst>
              </a:tr>
              <a:tr h="4826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KINGS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                    7,353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                 88,236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2936508"/>
                  </a:ext>
                </a:extLst>
              </a:tr>
              <a:tr h="4826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MADERA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                    7,937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                  95,244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867112"/>
                  </a:ext>
                </a:extLst>
              </a:tr>
              <a:tr h="4826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HUMBOLDT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                    8,328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                 99,934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1734650"/>
                  </a:ext>
                </a:extLst>
              </a:tr>
              <a:tr h="4826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YOLO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                    8,942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              107,307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1800327"/>
                  </a:ext>
                </a:extLst>
              </a:tr>
              <a:tr h="4826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NAPA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                    9,358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              112,299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8762608"/>
                  </a:ext>
                </a:extLst>
              </a:tr>
              <a:tr h="4826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AVERAGE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$                               6,535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$                             78,420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92734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5" name="Callout: Right Arrow 4">
            <a:extLst>
              <a:ext uri="{FF2B5EF4-FFF2-40B4-BE49-F238E27FC236}">
                <a16:creationId xmlns:a16="http://schemas.microsoft.com/office/drawing/2014/main" id="{2798BB5D-6AFF-D536-5755-308FD13A622C}"/>
              </a:ext>
            </a:extLst>
          </p:cNvPr>
          <p:cNvSpPr/>
          <p:nvPr/>
        </p:nvSpPr>
        <p:spPr>
          <a:xfrm flipH="1">
            <a:off x="7206298" y="2064471"/>
            <a:ext cx="2578725" cy="603316"/>
          </a:xfrm>
          <a:prstGeom prst="rightArrowCallout">
            <a:avLst>
              <a:gd name="adj1" fmla="val 10539"/>
              <a:gd name="adj2" fmla="val 25000"/>
              <a:gd name="adj3" fmla="val 25000"/>
              <a:gd name="adj4" fmla="val 84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CURRENT</a:t>
            </a:r>
          </a:p>
        </p:txBody>
      </p:sp>
      <p:sp>
        <p:nvSpPr>
          <p:cNvPr id="8" name="Callout: Right Arrow 7">
            <a:extLst>
              <a:ext uri="{FF2B5EF4-FFF2-40B4-BE49-F238E27FC236}">
                <a16:creationId xmlns:a16="http://schemas.microsoft.com/office/drawing/2014/main" id="{2A074C28-651F-1DB0-0B25-222759D0F36B}"/>
              </a:ext>
            </a:extLst>
          </p:cNvPr>
          <p:cNvSpPr/>
          <p:nvPr/>
        </p:nvSpPr>
        <p:spPr>
          <a:xfrm flipH="1">
            <a:off x="7206298" y="5932546"/>
            <a:ext cx="2859958" cy="616876"/>
          </a:xfrm>
          <a:prstGeom prst="rightArrowCallout">
            <a:avLst>
              <a:gd name="adj1" fmla="val 10469"/>
              <a:gd name="adj2" fmla="val 25000"/>
              <a:gd name="adj3" fmla="val 25000"/>
              <a:gd name="adj4" fmla="val 862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RECOMMENDATION</a:t>
            </a:r>
          </a:p>
        </p:txBody>
      </p:sp>
    </p:spTree>
    <p:extLst>
      <p:ext uri="{BB962C8B-B14F-4D97-AF65-F5344CB8AC3E}">
        <p14:creationId xmlns:p14="http://schemas.microsoft.com/office/powerpoint/2010/main" val="68865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050F4F39-1808-2BA6-ECDC-6D887170B44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58221467"/>
                  </p:ext>
                </p:extLst>
              </p:nvPr>
            </p:nvGraphicFramePr>
            <p:xfrm>
              <a:off x="2937248" y="26358"/>
              <a:ext cx="7506307" cy="687702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8" name="Chart 7">
                <a:extLst>
                  <a:ext uri="{FF2B5EF4-FFF2-40B4-BE49-F238E27FC236}">
                    <a16:creationId xmlns:a16="http://schemas.microsoft.com/office/drawing/2014/main" id="{050F4F39-1808-2BA6-ECDC-6D887170B44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7248" y="26358"/>
                <a:ext cx="7506307" cy="6877024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332B532-EB3E-428B-9224-EFA237D1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764" y="689860"/>
            <a:ext cx="5074157" cy="920336"/>
          </a:xfrm>
        </p:spPr>
        <p:txBody>
          <a:bodyPr/>
          <a:lstStyle/>
          <a:p>
            <a:r>
              <a:rPr lang="en-US" dirty="0"/>
              <a:t>SALARIES ACROSS THE STATE OF CALIFORNIA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4F7DF58D-3642-A647-3C31-AE533E2D788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91206736"/>
                  </p:ext>
                </p:extLst>
              </p:nvPr>
            </p:nvGraphicFramePr>
            <p:xfrm>
              <a:off x="63481" y="-9511"/>
              <a:ext cx="6493470" cy="686751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4F7DF58D-3642-A647-3C31-AE533E2D78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481" y="-9511"/>
                <a:ext cx="6493470" cy="6867511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1E481B3-20FC-7BA9-AB9B-150543968FE1}"/>
              </a:ext>
            </a:extLst>
          </p:cNvPr>
          <p:cNvSpPr txBox="1"/>
          <p:nvPr/>
        </p:nvSpPr>
        <p:spPr>
          <a:xfrm>
            <a:off x="7184993" y="1862277"/>
            <a:ext cx="45839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DENSELY POPULATED/URBAN AREAS HAVE HIGHER BOARD SALARIES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ACROSS THE STATE: </a:t>
            </a:r>
            <a:br>
              <a:rPr lang="en-US" dirty="0"/>
            </a:br>
            <a:r>
              <a:rPr lang="en-US" b="1" u="sng" dirty="0"/>
              <a:t>$106,329 ANNUAL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FOR AGENCIES W/POPULATION 100-300K: </a:t>
            </a:r>
            <a:r>
              <a:rPr lang="en-US" b="1" u="sng" dirty="0"/>
              <a:t>$96,704 ANNUAL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E3A689-2F41-B64D-0AD7-C2C50B7F690A}"/>
              </a:ext>
            </a:extLst>
          </p:cNvPr>
          <p:cNvSpPr/>
          <p:nvPr/>
        </p:nvSpPr>
        <p:spPr>
          <a:xfrm>
            <a:off x="219126" y="6128084"/>
            <a:ext cx="1471683" cy="729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F26A56-774B-8E79-17B9-00217F728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6"/>
            <a:ext cx="4914189" cy="1172552"/>
          </a:xfrm>
        </p:spPr>
        <p:txBody>
          <a:bodyPr/>
          <a:lstStyle/>
          <a:p>
            <a:r>
              <a:rPr lang="en-US" dirty="0"/>
              <a:t>No cost of living adjustments or increases for Board members in over 20 years. </a:t>
            </a:r>
          </a:p>
          <a:p>
            <a:r>
              <a:rPr lang="en-US" dirty="0"/>
              <a:t>Rising inflation</a:t>
            </a:r>
          </a:p>
          <a:p>
            <a:r>
              <a:rPr lang="en-US" dirty="0"/>
              <a:t>Other employee groups have received increases totaling over 50%</a:t>
            </a:r>
          </a:p>
          <a:p>
            <a:r>
              <a:rPr lang="en-US" dirty="0"/>
              <a:t>Establishing BOS wages at an appropriate rate of pay now requires a substantial pay increase.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16C165-5A2C-0142-2CAC-BE9F46D2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9</a:t>
            </a:fld>
            <a:endParaRPr lang="en-US" noProof="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0E2E2A5-43AB-47F3-9FB7-93BDD85D68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544" b="7544"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CD6D512-2C2D-F7AE-FCED-9C6383E2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here?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DFA62E-3F1C-495A-589A-D2FF9667A9EC}"/>
              </a:ext>
            </a:extLst>
          </p:cNvPr>
          <p:cNvSpPr/>
          <p:nvPr/>
        </p:nvSpPr>
        <p:spPr>
          <a:xfrm>
            <a:off x="219126" y="6128084"/>
            <a:ext cx="1471683" cy="729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19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1622</TotalTime>
  <Words>738</Words>
  <Application>Microsoft Office PowerPoint</Application>
  <PresentationFormat>Widescreen</PresentationFormat>
  <Paragraphs>159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Corbel</vt:lpstr>
      <vt:lpstr>Office Theme</vt:lpstr>
      <vt:lpstr>Board of supervisors pay increases &amp; Cost of living adjustments</vt:lpstr>
      <vt:lpstr>BOS PAY history</vt:lpstr>
      <vt:lpstr>COST OF LIVING ADJUSTMENT (Cola) HISTORY</vt:lpstr>
      <vt:lpstr>Consumer  price index change</vt:lpstr>
      <vt:lpstr>Salary study </vt:lpstr>
      <vt:lpstr>Comparable &amp;  Contiguous counties</vt:lpstr>
      <vt:lpstr>PowerPoint Presentation</vt:lpstr>
      <vt:lpstr>SALARIES ACROSS THE STATE OF CALIFORNIA</vt:lpstr>
      <vt:lpstr>How did we get here?</vt:lpstr>
      <vt:lpstr>options bos current salary:  $53,508 annual</vt:lpstr>
      <vt:lpstr>Fiscal impact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supervisors pay increases &amp; Cost of living adjustments</dc:title>
  <dc:creator>Monica Fugitt</dc:creator>
  <cp:lastModifiedBy>Monica Fugitt</cp:lastModifiedBy>
  <cp:revision>3</cp:revision>
  <dcterms:created xsi:type="dcterms:W3CDTF">2024-04-14T22:13:56Z</dcterms:created>
  <dcterms:modified xsi:type="dcterms:W3CDTF">2024-05-01T22:46:49Z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