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3" r:id="rId3"/>
    <p:sldId id="258" r:id="rId4"/>
    <p:sldId id="265" r:id="rId5"/>
    <p:sldId id="266" r:id="rId6"/>
    <p:sldId id="267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74" r:id="rId15"/>
    <p:sldId id="275" r:id="rId16"/>
    <p:sldId id="277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7F7"/>
    <a:srgbClr val="E3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431D2-9CEF-46EC-B4F5-2DF1E09521AA}" v="8" dt="2024-05-30T18:55:43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lda Short" userId="1593c9aa-2b30-45bb-91f3-75797c770a09" providerId="ADAL" clId="{88E431D2-9CEF-46EC-B4F5-2DF1E09521AA}"/>
    <pc:docChg chg="undo custSel addSld modSld sldOrd">
      <pc:chgData name="Nolda Short" userId="1593c9aa-2b30-45bb-91f3-75797c770a09" providerId="ADAL" clId="{88E431D2-9CEF-46EC-B4F5-2DF1E09521AA}" dt="2024-05-30T23:49:43.305" v="312" actId="20577"/>
      <pc:docMkLst>
        <pc:docMk/>
      </pc:docMkLst>
      <pc:sldChg chg="modSp mod">
        <pc:chgData name="Nolda Short" userId="1593c9aa-2b30-45bb-91f3-75797c770a09" providerId="ADAL" clId="{88E431D2-9CEF-46EC-B4F5-2DF1E09521AA}" dt="2024-05-30T19:08:48.345" v="253" actId="20577"/>
        <pc:sldMkLst>
          <pc:docMk/>
          <pc:sldMk cId="734118012" sldId="260"/>
        </pc:sldMkLst>
        <pc:spChg chg="mod">
          <ac:chgData name="Nolda Short" userId="1593c9aa-2b30-45bb-91f3-75797c770a09" providerId="ADAL" clId="{88E431D2-9CEF-46EC-B4F5-2DF1E09521AA}" dt="2024-05-30T19:08:48.345" v="253" actId="20577"/>
          <ac:spMkLst>
            <pc:docMk/>
            <pc:sldMk cId="734118012" sldId="260"/>
            <ac:spMk id="4" creationId="{FE794D85-9396-8B7B-D837-B0D530BEFE6F}"/>
          </ac:spMkLst>
        </pc:spChg>
      </pc:sldChg>
      <pc:sldChg chg="modSp mod">
        <pc:chgData name="Nolda Short" userId="1593c9aa-2b30-45bb-91f3-75797c770a09" providerId="ADAL" clId="{88E431D2-9CEF-46EC-B4F5-2DF1E09521AA}" dt="2024-05-30T19:14:34.373" v="294" actId="20577"/>
        <pc:sldMkLst>
          <pc:docMk/>
          <pc:sldMk cId="133994394" sldId="262"/>
        </pc:sldMkLst>
        <pc:spChg chg="mod">
          <ac:chgData name="Nolda Short" userId="1593c9aa-2b30-45bb-91f3-75797c770a09" providerId="ADAL" clId="{88E431D2-9CEF-46EC-B4F5-2DF1E09521AA}" dt="2024-05-30T19:14:34.373" v="294" actId="20577"/>
          <ac:spMkLst>
            <pc:docMk/>
            <pc:sldMk cId="133994394" sldId="262"/>
            <ac:spMk id="3" creationId="{1C88F30B-C57C-A0F7-9012-67D211729DD9}"/>
          </ac:spMkLst>
        </pc:spChg>
      </pc:sldChg>
      <pc:sldChg chg="modSp mod">
        <pc:chgData name="Nolda Short" userId="1593c9aa-2b30-45bb-91f3-75797c770a09" providerId="ADAL" clId="{88E431D2-9CEF-46EC-B4F5-2DF1E09521AA}" dt="2024-05-30T19:14:45.922" v="309" actId="20577"/>
        <pc:sldMkLst>
          <pc:docMk/>
          <pc:sldMk cId="1295978882" sldId="264"/>
        </pc:sldMkLst>
        <pc:spChg chg="mod">
          <ac:chgData name="Nolda Short" userId="1593c9aa-2b30-45bb-91f3-75797c770a09" providerId="ADAL" clId="{88E431D2-9CEF-46EC-B4F5-2DF1E09521AA}" dt="2024-05-30T19:14:45.922" v="309" actId="20577"/>
          <ac:spMkLst>
            <pc:docMk/>
            <pc:sldMk cId="1295978882" sldId="264"/>
            <ac:spMk id="2" creationId="{29715890-8332-559B-4EA1-43E2676FB077}"/>
          </ac:spMkLst>
        </pc:spChg>
      </pc:sldChg>
      <pc:sldChg chg="ord">
        <pc:chgData name="Nolda Short" userId="1593c9aa-2b30-45bb-91f3-75797c770a09" providerId="ADAL" clId="{88E431D2-9CEF-46EC-B4F5-2DF1E09521AA}" dt="2024-05-30T18:59:20.850" v="20"/>
        <pc:sldMkLst>
          <pc:docMk/>
          <pc:sldMk cId="2241421939" sldId="265"/>
        </pc:sldMkLst>
      </pc:sldChg>
      <pc:sldChg chg="modSp mod ord">
        <pc:chgData name="Nolda Short" userId="1593c9aa-2b30-45bb-91f3-75797c770a09" providerId="ADAL" clId="{88E431D2-9CEF-46EC-B4F5-2DF1E09521AA}" dt="2024-05-30T19:08:09.375" v="200" actId="1076"/>
        <pc:sldMkLst>
          <pc:docMk/>
          <pc:sldMk cId="1504531452" sldId="266"/>
        </pc:sldMkLst>
        <pc:spChg chg="mod">
          <ac:chgData name="Nolda Short" userId="1593c9aa-2b30-45bb-91f3-75797c770a09" providerId="ADAL" clId="{88E431D2-9CEF-46EC-B4F5-2DF1E09521AA}" dt="2024-05-30T19:07:36.022" v="199" actId="1076"/>
          <ac:spMkLst>
            <pc:docMk/>
            <pc:sldMk cId="1504531452" sldId="266"/>
            <ac:spMk id="4" creationId="{DF8FAD09-E138-F33B-C96F-25F728CB8615}"/>
          </ac:spMkLst>
        </pc:spChg>
        <pc:spChg chg="mod">
          <ac:chgData name="Nolda Short" userId="1593c9aa-2b30-45bb-91f3-75797c770a09" providerId="ADAL" clId="{88E431D2-9CEF-46EC-B4F5-2DF1E09521AA}" dt="2024-05-30T19:08:09.375" v="200" actId="1076"/>
          <ac:spMkLst>
            <pc:docMk/>
            <pc:sldMk cId="1504531452" sldId="266"/>
            <ac:spMk id="12" creationId="{49C4A5CC-2972-F9B3-E4B0-1315B9849707}"/>
          </ac:spMkLst>
        </pc:spChg>
      </pc:sldChg>
      <pc:sldChg chg="ord">
        <pc:chgData name="Nolda Short" userId="1593c9aa-2b30-45bb-91f3-75797c770a09" providerId="ADAL" clId="{88E431D2-9CEF-46EC-B4F5-2DF1E09521AA}" dt="2024-05-30T19:01:03.625" v="24"/>
        <pc:sldMkLst>
          <pc:docMk/>
          <pc:sldMk cId="3904148305" sldId="267"/>
        </pc:sldMkLst>
      </pc:sldChg>
      <pc:sldChg chg="ord">
        <pc:chgData name="Nolda Short" userId="1593c9aa-2b30-45bb-91f3-75797c770a09" providerId="ADAL" clId="{88E431D2-9CEF-46EC-B4F5-2DF1E09521AA}" dt="2024-05-30T19:01:03.625" v="24"/>
        <pc:sldMkLst>
          <pc:docMk/>
          <pc:sldMk cId="2600874645" sldId="268"/>
        </pc:sldMkLst>
      </pc:sldChg>
      <pc:sldChg chg="modSp mod">
        <pc:chgData name="Nolda Short" userId="1593c9aa-2b30-45bb-91f3-75797c770a09" providerId="ADAL" clId="{88E431D2-9CEF-46EC-B4F5-2DF1E09521AA}" dt="2024-05-30T23:49:43.305" v="312" actId="20577"/>
        <pc:sldMkLst>
          <pc:docMk/>
          <pc:sldMk cId="175179162" sldId="269"/>
        </pc:sldMkLst>
        <pc:spChg chg="mod">
          <ac:chgData name="Nolda Short" userId="1593c9aa-2b30-45bb-91f3-75797c770a09" providerId="ADAL" clId="{88E431D2-9CEF-46EC-B4F5-2DF1E09521AA}" dt="2024-05-30T23:49:43.305" v="312" actId="20577"/>
          <ac:spMkLst>
            <pc:docMk/>
            <pc:sldMk cId="175179162" sldId="269"/>
            <ac:spMk id="3" creationId="{EC1C0A6F-7913-68D3-0647-FD63FF5A3A1A}"/>
          </ac:spMkLst>
        </pc:spChg>
      </pc:sldChg>
      <pc:sldChg chg="addSp delSp modSp add mod">
        <pc:chgData name="Nolda Short" userId="1593c9aa-2b30-45bb-91f3-75797c770a09" providerId="ADAL" clId="{88E431D2-9CEF-46EC-B4F5-2DF1E09521AA}" dt="2024-05-30T18:57:29.812" v="18" actId="207"/>
        <pc:sldMkLst>
          <pc:docMk/>
          <pc:sldMk cId="3505731357" sldId="277"/>
        </pc:sldMkLst>
        <pc:spChg chg="del mod">
          <ac:chgData name="Nolda Short" userId="1593c9aa-2b30-45bb-91f3-75797c770a09" providerId="ADAL" clId="{88E431D2-9CEF-46EC-B4F5-2DF1E09521AA}" dt="2024-05-30T18:56:38.541" v="5" actId="478"/>
          <ac:spMkLst>
            <pc:docMk/>
            <pc:sldMk cId="3505731357" sldId="277"/>
            <ac:spMk id="2" creationId="{F34D415A-49D0-A96F-6A69-74AD9C66A35A}"/>
          </ac:spMkLst>
        </pc:spChg>
        <pc:spChg chg="add del">
          <ac:chgData name="Nolda Short" userId="1593c9aa-2b30-45bb-91f3-75797c770a09" providerId="ADAL" clId="{88E431D2-9CEF-46EC-B4F5-2DF1E09521AA}" dt="2024-05-30T18:57:09.429" v="15" actId="22"/>
          <ac:spMkLst>
            <pc:docMk/>
            <pc:sldMk cId="3505731357" sldId="277"/>
            <ac:spMk id="4" creationId="{FA63D09A-0705-E0A0-0000-DDAE8972B6C8}"/>
          </ac:spMkLst>
        </pc:spChg>
        <pc:spChg chg="add mod">
          <ac:chgData name="Nolda Short" userId="1593c9aa-2b30-45bb-91f3-75797c770a09" providerId="ADAL" clId="{88E431D2-9CEF-46EC-B4F5-2DF1E09521AA}" dt="2024-05-30T18:57:29.812" v="18" actId="207"/>
          <ac:spMkLst>
            <pc:docMk/>
            <pc:sldMk cId="3505731357" sldId="277"/>
            <ac:spMk id="6" creationId="{9153C7D6-7523-08C9-E9E4-4E0AFDF0AE73}"/>
          </ac:spMkLst>
        </pc:spChg>
        <pc:spChg chg="mod">
          <ac:chgData name="Nolda Short" userId="1593c9aa-2b30-45bb-91f3-75797c770a09" providerId="ADAL" clId="{88E431D2-9CEF-46EC-B4F5-2DF1E09521AA}" dt="2024-05-30T18:57:01.495" v="13"/>
          <ac:spMkLst>
            <pc:docMk/>
            <pc:sldMk cId="3505731357" sldId="277"/>
            <ac:spMk id="12" creationId="{49C4A5CC-2972-F9B3-E4B0-1315B9849707}"/>
          </ac:spMkLst>
        </pc:spChg>
        <pc:picChg chg="del">
          <ac:chgData name="Nolda Short" userId="1593c9aa-2b30-45bb-91f3-75797c770a09" providerId="ADAL" clId="{88E431D2-9CEF-46EC-B4F5-2DF1E09521AA}" dt="2024-05-30T18:56:36.623" v="3" actId="478"/>
          <ac:picMkLst>
            <pc:docMk/>
            <pc:sldMk cId="3505731357" sldId="277"/>
            <ac:picMk id="11" creationId="{3DC63431-CB04-785D-1E9D-00FA2E55F6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0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3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64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97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13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92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5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1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0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7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1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6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2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6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AB2BF-11C2-4BD2-939B-DB557C31BC57}" type="datetimeFigureOut">
              <a:rPr lang="en-US" smtClean="0"/>
              <a:t>05/30/2024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057F50-9470-4A7C-9BE0-E57DB2722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0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astacounty.gov/sites/default/files/imageattachments/auditor-controller/page/141/cgip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vietheer@shastacounty.gov" TargetMode="External"/><Relationship Id="rId2" Type="http://schemas.openxmlformats.org/officeDocument/2006/relationships/hyperlink" Target="mailto:nshort@shastacounty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758084" y="266535"/>
            <a:ext cx="4675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Auditor-Controller’s Office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1C0A6F-7913-68D3-0647-FD63FF5A3A1A}"/>
              </a:ext>
            </a:extLst>
          </p:cNvPr>
          <p:cNvSpPr txBox="1"/>
          <p:nvPr/>
        </p:nvSpPr>
        <p:spPr>
          <a:xfrm>
            <a:off x="2161309" y="997527"/>
            <a:ext cx="9144000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+mj-lt"/>
              </a:rPr>
              <a:t>The Auditor-Controller is the chief financial officer of the County. The Auditor-Controller performs duties under the legal authority prescribed in the California Government Code. The Auditor-Controller is an elected official that is responsible for providing a broad range of financial accounting and auditing services to all County departments, agencies, and various special districts within the County of Shasta whose funds are kept in the county treasury.</a:t>
            </a:r>
          </a:p>
          <a:p>
            <a:pPr algn="ctr"/>
            <a:endParaRPr lang="en-US" dirty="0">
              <a:latin typeface="+mj-lt"/>
            </a:endParaRPr>
          </a:p>
          <a:p>
            <a:pPr algn="ctr"/>
            <a:r>
              <a:rPr lang="en-US" sz="2000" b="1" dirty="0">
                <a:latin typeface="+mj-lt"/>
              </a:rPr>
              <a:t>Mission Statement</a:t>
            </a:r>
          </a:p>
          <a:p>
            <a:pPr lvl="1" algn="just"/>
            <a:r>
              <a:rPr lang="en-US" sz="1600" dirty="0">
                <a:latin typeface="+mj-lt"/>
              </a:rPr>
              <a:t>The Auditor-Controller Department is committed to working with integrity and professionalism to provide the citizens, the other </a:t>
            </a:r>
            <a:r>
              <a:rPr lang="en-US" sz="1600">
                <a:latin typeface="+mj-lt"/>
              </a:rPr>
              <a:t>county departments, </a:t>
            </a:r>
            <a:r>
              <a:rPr lang="en-US" sz="1600" dirty="0">
                <a:latin typeface="+mj-lt"/>
              </a:rPr>
              <a:t>and the agencies of Shasta County with accurate and timely financial reports and services.</a:t>
            </a:r>
          </a:p>
          <a:p>
            <a:pPr algn="ctr"/>
            <a:endParaRPr lang="en-US" dirty="0">
              <a:latin typeface="+mj-lt"/>
            </a:endParaRPr>
          </a:p>
          <a:p>
            <a:pPr lvl="2" algn="ctr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Duties of the Office</a:t>
            </a:r>
          </a:p>
          <a:p>
            <a:pPr lvl="3" algn="just"/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The Auditor-Controller is responsible for assuring the appropriateness of County expenditures prior to payment of claims; processing the countywide payroll; performs tax accounting functions and assessment roll changes; tabulates the County budget and maintains budgetary controls; prepares the County Cost Plan in accordance with State and Federal Requirements; prepares various financial reports required by the County, State, and Federal authorities; and performs internal audits.</a:t>
            </a:r>
          </a:p>
          <a:p>
            <a:br>
              <a:rPr lang="en-US" b="0" i="0" u="none" strike="noStrike" dirty="0">
                <a:solidFill>
                  <a:srgbClr val="4E7488"/>
                </a:solidFill>
                <a:effectLst/>
                <a:latin typeface="Lato" panose="020F0502020204030203" pitchFamily="34" charset="0"/>
                <a:hlinkClick r:id="rId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63" y="995019"/>
            <a:ext cx="8673073" cy="52984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623623" y="272096"/>
            <a:ext cx="494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Auditor-Controller Org Chart</a:t>
            </a:r>
          </a:p>
        </p:txBody>
      </p:sp>
    </p:spTree>
    <p:extLst>
      <p:ext uri="{BB962C8B-B14F-4D97-AF65-F5344CB8AC3E}">
        <p14:creationId xmlns:p14="http://schemas.microsoft.com/office/powerpoint/2010/main" val="16839969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742" t="25550" b="37059"/>
          <a:stretch/>
        </p:blipFill>
        <p:spPr>
          <a:xfrm>
            <a:off x="8525435" y="1640542"/>
            <a:ext cx="2624277" cy="1981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4539163" y="207441"/>
            <a:ext cx="3113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Property Tax Unit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D66D41-9ABC-EAB1-F1BE-3E55F5C14F64}"/>
              </a:ext>
            </a:extLst>
          </p:cNvPr>
          <p:cNvSpPr/>
          <p:nvPr/>
        </p:nvSpPr>
        <p:spPr>
          <a:xfrm>
            <a:off x="9672919" y="2743199"/>
            <a:ext cx="1425388" cy="860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88F30B-C57C-A0F7-9012-67D211729DD9}"/>
              </a:ext>
            </a:extLst>
          </p:cNvPr>
          <p:cNvSpPr txBox="1"/>
          <p:nvPr/>
        </p:nvSpPr>
        <p:spPr>
          <a:xfrm>
            <a:off x="2157934" y="1201271"/>
            <a:ext cx="6154826" cy="53901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 kern="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 AND PROPERTY TAX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PROPERTY TAX (1.5 STAFF INCLUDES ½ WORKING MANAGER)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Setup new tax year and calculate the tax rates each year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Secured and unsecured extensions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taxroll changes (5,455 FY 23/24 so far)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ERAF calculations to redistribute taxes to schools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RDA calculations to redistribute taxes to redevelopment agencies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direct charges on the tax bills from various agencies (193 separate tax levies, 156,640 special assessment charges FY 23/24)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debt rates for all voter approved debt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Distribute/apportion taxes collected by the tax collector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refunds monthly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state reporting (homeowners, RPTTF, J29, BOE822, etc.)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Administer long term debt for schools and special districts on the tax roll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and bill property tax admin fees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payments to pay tax bills for all county owned property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tax sale and tax loss reserve adjustments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Reconcile and keep balanced all funds related to property tax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Jurisdictional changes/TRA consolidations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implement any changes to law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Apportion tax deposits received from other counties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Teeter buyout process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Evaluations and other employee related functions for auditor staff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Training, training, training for agencies receiving funds through the property tax system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information requests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taxpayer assistance as needed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duties as assigned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4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63" y="995019"/>
            <a:ext cx="8673073" cy="52984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623623" y="272096"/>
            <a:ext cx="494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Auditor-Controller Org Chart</a:t>
            </a:r>
          </a:p>
        </p:txBody>
      </p:sp>
    </p:spTree>
    <p:extLst>
      <p:ext uri="{BB962C8B-B14F-4D97-AF65-F5344CB8AC3E}">
        <p14:creationId xmlns:p14="http://schemas.microsoft.com/office/powerpoint/2010/main" val="29840933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456" t="25719"/>
          <a:stretch/>
        </p:blipFill>
        <p:spPr>
          <a:xfrm>
            <a:off x="9430872" y="1541928"/>
            <a:ext cx="1613647" cy="41738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5015031" y="327514"/>
            <a:ext cx="2161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Payroll Unit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715890-8332-559B-4EA1-43E2676FB077}"/>
              </a:ext>
            </a:extLst>
          </p:cNvPr>
          <p:cNvSpPr txBox="1"/>
          <p:nvPr/>
        </p:nvSpPr>
        <p:spPr>
          <a:xfrm>
            <a:off x="1996566" y="1209568"/>
            <a:ext cx="6154826" cy="51510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 AND PROPERTY TAX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 (4.5 STAFF INCLUDES ½ WORKING MANAGER)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Timecard audit for 14 different bargaining groups/MOUs (53,277 timecards FY 22/23)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Bi-weekly payroll processing and posting (2,240 Full Time equivalents FY 22/23)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administration for actives and retirees (4,879 FY 22/23)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Dental, vision, health, 457, 401a, flex spending accounts,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Bi-weekly CalPERS reporting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vendor payments generated from payroll for benefits, state/fed deposits,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Monthly, quarterly, and annual reporting 941, W2, EDD,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Retirement calculations and term projections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 of SDI or Leave of absence for employees on leave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Evaluations and other employee related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certification of wages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 and test all negotiated changes or updated laws in the finance system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Collections, garnishments, and liens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 accruals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Retroactive payment calculations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retiree receivable system and process monthly retiree benefit disbursements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other calculations, working out of class pay, individualized contracts,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in various required audits (CalPERS, Teamsters, IRS, etc.)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employee </a:t>
            </a:r>
            <a:r>
              <a: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retiree assistance 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needed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Evaluations and other employee related functions for auditor staff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Training, training, training for all fiscal staff and employees countywide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information requests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duties as assigned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88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63" y="995019"/>
            <a:ext cx="8673073" cy="52984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623623" y="272096"/>
            <a:ext cx="494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Auditor-Controller Org Chart</a:t>
            </a:r>
          </a:p>
        </p:txBody>
      </p:sp>
    </p:spTree>
    <p:extLst>
      <p:ext uri="{BB962C8B-B14F-4D97-AF65-F5344CB8AC3E}">
        <p14:creationId xmlns:p14="http://schemas.microsoft.com/office/powerpoint/2010/main" val="4040675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07" t="-477" r="28858" b="73866"/>
          <a:stretch/>
        </p:blipFill>
        <p:spPr>
          <a:xfrm>
            <a:off x="1115459" y="1995054"/>
            <a:ext cx="3833974" cy="20412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4730081" y="207441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Administration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4D415A-49D0-A96F-6A69-74AD9C66A35A}"/>
              </a:ext>
            </a:extLst>
          </p:cNvPr>
          <p:cNvSpPr txBox="1"/>
          <p:nvPr/>
        </p:nvSpPr>
        <p:spPr>
          <a:xfrm>
            <a:off x="5619397" y="723628"/>
            <a:ext cx="6154826" cy="61343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 (3 STAFF, INCLUDES 2 WORKING MANAGERS)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 (1 STAFF – 50% SERVES AUDITOR’S OFFICE FUNCTIONS, 50% WORKS IN OTHER AREAS)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Print, stuff, and mail countywide checks (CIV, Payroll, and AP)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returned checks and reversals countywide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phones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 the front desk, including check pickups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personnel files for Auditor staff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Enters CHPs and PAFs for Auditor employees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 end reconciliation for all accounts in the Auditor cost center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Purchasing for Auditor's office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invoices, deposits, CalCard transactions, and journals for Auditor's office business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 various documents to departments, vendors, public, staff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administrative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Serves as department safety coordinator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HEAD/ASSISTANT DH (2 WORKING MANAGERS - APPROX 70% DIRECT TIME AND 30% INDIRECT)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 meetings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approval all OneMeeting items countywide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information requests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approval of all high-level audit documents leaving the office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special district meetings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 the office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in all areas of the office as needed, depending on time of year/staffing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assistance and support to departments, including monthly recap meetings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Whistleblower investigations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Evaluations and other employee related functions for auditor staff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Presentations and trainings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negotiations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budget processes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Evaluations and other employee related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 training and education to county departments, schools, special districts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duties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278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5502728" y="190663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Other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53C7D6-7523-08C9-E9E4-4E0AFDF0AE73}"/>
              </a:ext>
            </a:extLst>
          </p:cNvPr>
          <p:cNvSpPr txBox="1"/>
          <p:nvPr/>
        </p:nvSpPr>
        <p:spPr>
          <a:xfrm>
            <a:off x="3047301" y="2496295"/>
            <a:ext cx="6094602" cy="6815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HELP STAFF (2 PART TIME STAFF – 10 hours each)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Filing, sorting, copying, shredding, labeling and any other support function we can prevent paying higher level staff to perform</a:t>
            </a:r>
          </a:p>
        </p:txBody>
      </p:sp>
    </p:spTree>
    <p:extLst>
      <p:ext uri="{BB962C8B-B14F-4D97-AF65-F5344CB8AC3E}">
        <p14:creationId xmlns:p14="http://schemas.microsoft.com/office/powerpoint/2010/main" val="3505731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5140449" y="530713"/>
            <a:ext cx="208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FB45AE-EDF6-EBBD-CB83-2656AED607DF}"/>
              </a:ext>
            </a:extLst>
          </p:cNvPr>
          <p:cNvSpPr txBox="1"/>
          <p:nvPr/>
        </p:nvSpPr>
        <p:spPr>
          <a:xfrm>
            <a:off x="3241963" y="2813447"/>
            <a:ext cx="70381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Please feel free to contact us anytime with questions</a:t>
            </a:r>
          </a:p>
          <a:p>
            <a:endParaRPr lang="en-US" dirty="0"/>
          </a:p>
          <a:p>
            <a:r>
              <a:rPr lang="en-US" dirty="0"/>
              <a:t>Nolda Short		</a:t>
            </a:r>
            <a:r>
              <a:rPr lang="en-US" dirty="0">
                <a:hlinkClick r:id="rId2"/>
              </a:rPr>
              <a:t>nshort@shastacounty.gov</a:t>
            </a:r>
            <a:r>
              <a:rPr lang="en-US" dirty="0"/>
              <a:t>		530-245-6657</a:t>
            </a:r>
          </a:p>
          <a:p>
            <a:r>
              <a:rPr lang="en-US" dirty="0"/>
              <a:t>Richard Vietheer 	</a:t>
            </a:r>
            <a:r>
              <a:rPr lang="en-US" dirty="0">
                <a:hlinkClick r:id="rId3"/>
              </a:rPr>
              <a:t>rvietheer@shastacounty.gov</a:t>
            </a:r>
            <a:r>
              <a:rPr lang="en-US" dirty="0"/>
              <a:t>	530-245-6660</a:t>
            </a:r>
          </a:p>
        </p:txBody>
      </p:sp>
    </p:spTree>
    <p:extLst>
      <p:ext uri="{BB962C8B-B14F-4D97-AF65-F5344CB8AC3E}">
        <p14:creationId xmlns:p14="http://schemas.microsoft.com/office/powerpoint/2010/main" val="805195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63" y="995019"/>
            <a:ext cx="8673073" cy="52984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623623" y="272096"/>
            <a:ext cx="494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Auditor-Controller Org Chart</a:t>
            </a:r>
          </a:p>
        </p:txBody>
      </p:sp>
    </p:spTree>
    <p:extLst>
      <p:ext uri="{BB962C8B-B14F-4D97-AF65-F5344CB8AC3E}">
        <p14:creationId xmlns:p14="http://schemas.microsoft.com/office/powerpoint/2010/main" val="254984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196" r="80595"/>
          <a:stretch/>
        </p:blipFill>
        <p:spPr>
          <a:xfrm>
            <a:off x="1308847" y="1201627"/>
            <a:ext cx="2133601" cy="50918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AE61E6-2DF1-D15E-BA9C-4CB52142D91E}"/>
              </a:ext>
            </a:extLst>
          </p:cNvPr>
          <p:cNvSpPr txBox="1"/>
          <p:nvPr/>
        </p:nvSpPr>
        <p:spPr>
          <a:xfrm>
            <a:off x="2595490" y="272096"/>
            <a:ext cx="700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Internal Audit &amp; Financial Reporting Unit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285802-87D7-CD74-147C-2C97F5B9D2A3}"/>
              </a:ext>
            </a:extLst>
          </p:cNvPr>
          <p:cNvSpPr txBox="1"/>
          <p:nvPr/>
        </p:nvSpPr>
        <p:spPr>
          <a:xfrm>
            <a:off x="5035605" y="951764"/>
            <a:ext cx="6154826" cy="5888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AUDIT AND FINANCIAL REPORTING (6 STAFF, INCLUDES 1 WORKING MANAGER)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various financial statements (County ACFR, TDA, AQMD, SJPFA, single audit, citizen's report)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and submit the Countywide Cost Allocation Plan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Controller Financial Transactions Report (FTRs) annually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 SB90 claims for all county departments annually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Budgets (budget schedules, fund balance worksheets, upload budget files, amendments, etc.)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appropriations limit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audits (5,155 FY 22/23)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 Audit program contract with Treasurer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Audits of cash and cash equivalents throughout the county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 audits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audits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Compilation and presentation of county fees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internal audits upon request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year end processes to close the books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Monthly and annual reconciliations of various accounts countywide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Evaluations and other employee related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Whistleblower and fraud investigations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TC-31 reconciliation and filing of state reports monthly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monthly agency payments to agencies not in the county treasury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Administer long term debt for county agencies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Productive hourly rates and ICRP calculations/review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safety MOE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Realignment deposits and distribution Monthly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Cash over/short and relief of accountability processes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and update auditor policies and procedures for all accounting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implement any changes to laws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asset reconciliations and annual inventory process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and maintain funds/accounts (261 county funds, 288 school funds, 4538 active accounts)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Monthly interest apportionment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Training, training, training for all fiscal staff countywide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information requests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duties as assigned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800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63" y="995019"/>
            <a:ext cx="8673073" cy="52984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623623" y="272096"/>
            <a:ext cx="494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Auditor-Controller Org Chart</a:t>
            </a:r>
          </a:p>
        </p:txBody>
      </p:sp>
    </p:spTree>
    <p:extLst>
      <p:ext uri="{BB962C8B-B14F-4D97-AF65-F5344CB8AC3E}">
        <p14:creationId xmlns:p14="http://schemas.microsoft.com/office/powerpoint/2010/main" val="2241421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13" t="25887" r="34599" b="15065"/>
          <a:stretch/>
        </p:blipFill>
        <p:spPr>
          <a:xfrm>
            <a:off x="1666155" y="1603934"/>
            <a:ext cx="3074894" cy="36501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085015" y="169436"/>
            <a:ext cx="602197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Accounting &amp; Finance System Unit</a:t>
            </a:r>
          </a:p>
          <a:p>
            <a:pPr algn="ctr"/>
            <a:r>
              <a:rPr lang="en-US" sz="2000" dirty="0"/>
              <a:t>Including Card &amp; </a:t>
            </a:r>
            <a:r>
              <a:rPr lang="en-US" sz="2000" dirty="0" err="1"/>
              <a:t>Epayable</a:t>
            </a:r>
            <a:r>
              <a:rPr lang="en-US" sz="2000" dirty="0"/>
              <a:t> Admin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E3C6BF-6B15-CD34-D62B-2F9500074042}"/>
              </a:ext>
            </a:extLst>
          </p:cNvPr>
          <p:cNvSpPr/>
          <p:nvPr/>
        </p:nvSpPr>
        <p:spPr>
          <a:xfrm>
            <a:off x="3297731" y="3320472"/>
            <a:ext cx="1443318" cy="6723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8FAD09-E138-F33B-C96F-25F728CB8615}"/>
              </a:ext>
            </a:extLst>
          </p:cNvPr>
          <p:cNvSpPr txBox="1"/>
          <p:nvPr/>
        </p:nvSpPr>
        <p:spPr>
          <a:xfrm>
            <a:off x="6524284" y="990515"/>
            <a:ext cx="5456919" cy="57835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 kern="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AND ACCOUNTING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ACCOUNTING &amp; FINANCE SYSTEM ADMIN (4.5 STAFF, INCLUDES ½ WORKING MANAGER)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Reconcile various accounts at month end (prepaids, receivables, etc.).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Bi-weekly new user finance system training (countywide)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Administer system security (countywide)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development, testing and implementation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Yearend accruals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and issue 1099's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 and annual non-resident withholding reporting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Lobbyist reporting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Sales &amp; Use Tax monthly/quarterly reconciliation, reporting and remittance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 E-Waste annual reconciliation, reporting and remittance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Year-end encumbrance reconciliations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Stale dated and bad check processes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 cash balancing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stats and check run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or update user guides for all finance system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implement any changes to law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and PO audit and encumbrances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Evaluations and other employee related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 training and education to county departments, schools, special districts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information requests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duties as assigned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CARD AND EPAYABLES ADMINSTRATION (1/2 STAFF)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MAJOR FUNCTIONS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•	Administer and issue CalCards and fuel cards countywide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•	CalCard and Fuel Card new user training countywide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•	CalCard and Fuel Card payments and reconciliations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•	Administration and reconciliation of the EPayables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314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63" y="995019"/>
            <a:ext cx="8673073" cy="52984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623623" y="272096"/>
            <a:ext cx="494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Auditor-Controller Org Chart</a:t>
            </a:r>
          </a:p>
        </p:txBody>
      </p:sp>
    </p:spTree>
    <p:extLst>
      <p:ext uri="{BB962C8B-B14F-4D97-AF65-F5344CB8AC3E}">
        <p14:creationId xmlns:p14="http://schemas.microsoft.com/office/powerpoint/2010/main" val="3904148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61" t="53128" r="35322" b="34183"/>
          <a:stretch/>
        </p:blipFill>
        <p:spPr>
          <a:xfrm>
            <a:off x="8982636" y="2292552"/>
            <a:ext cx="1674845" cy="10130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220661" y="318277"/>
            <a:ext cx="5750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GL Posting/System Integrity Unit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4D415A-49D0-A96F-6A69-74AD9C66A35A}"/>
              </a:ext>
            </a:extLst>
          </p:cNvPr>
          <p:cNvSpPr txBox="1"/>
          <p:nvPr/>
        </p:nvSpPr>
        <p:spPr>
          <a:xfrm>
            <a:off x="2229651" y="1488755"/>
            <a:ext cx="6154826" cy="29533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AND ACCOUNTING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 POSTING AND SYSTEM INTEGRITY (1 STAFF)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Posting of ALL finance system transactions for county, schools, and special districts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Invoices, deposit, JE’s, budget amendments, check runs, cash reports, interfaces, wire transfers,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the daily check run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entry when needed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Vendor database administration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integrity of double entry accounting system by logging every transaction posted and balancing to finance system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duties as assigned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746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63" y="995019"/>
            <a:ext cx="8673073" cy="52984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4A5CC-2972-F9B3-E4B0-1315B9849707}"/>
              </a:ext>
            </a:extLst>
          </p:cNvPr>
          <p:cNvSpPr txBox="1"/>
          <p:nvPr/>
        </p:nvSpPr>
        <p:spPr>
          <a:xfrm>
            <a:off x="3623623" y="272096"/>
            <a:ext cx="494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Auditor-Controller Org Chart</a:t>
            </a:r>
          </a:p>
        </p:txBody>
      </p:sp>
    </p:spTree>
    <p:extLst>
      <p:ext uri="{BB962C8B-B14F-4D97-AF65-F5344CB8AC3E}">
        <p14:creationId xmlns:p14="http://schemas.microsoft.com/office/powerpoint/2010/main" val="968689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C63431-CB04-785D-1E9D-00FA2E55F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19" t="68694" r="28397" b="-169"/>
          <a:stretch/>
        </p:blipFill>
        <p:spPr>
          <a:xfrm>
            <a:off x="1517543" y="1184427"/>
            <a:ext cx="5106562" cy="18961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FF57D7-7AB7-B1E1-125F-9CB3DE2274E7}"/>
              </a:ext>
            </a:extLst>
          </p:cNvPr>
          <p:cNvSpPr txBox="1"/>
          <p:nvPr/>
        </p:nvSpPr>
        <p:spPr>
          <a:xfrm>
            <a:off x="2306374" y="159229"/>
            <a:ext cx="7579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Accounts Payable/Accounts Receivable Unit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794D85-9396-8B7B-D837-B0D530BEFE6F}"/>
              </a:ext>
            </a:extLst>
          </p:cNvPr>
          <p:cNvSpPr txBox="1"/>
          <p:nvPr/>
        </p:nvSpPr>
        <p:spPr>
          <a:xfrm>
            <a:off x="5488054" y="3321187"/>
            <a:ext cx="6154826" cy="29202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AND ACCOUNTING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AP/AR/CLAIMS AUDIT (5 STAFF, INCLUDES ½ WORKING MANAGER)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FUNCTIONS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invoices (66,820 FY 22/23)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deposits (8,908 FY 22/23)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CalCard transactions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wire transfers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check batches for schools/college/</a:t>
            </a:r>
            <a:r>
              <a:rPr lang="en-US" sz="1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CalSAWS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 schools and special districts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 administration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 training and education to county departments, schools, special districts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information requests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duties as assigned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FA7F5-F416-CA53-F83B-E68A5A6C5DA8}"/>
              </a:ext>
            </a:extLst>
          </p:cNvPr>
          <p:cNvSpPr/>
          <p:nvPr/>
        </p:nvSpPr>
        <p:spPr>
          <a:xfrm>
            <a:off x="3639127" y="1193664"/>
            <a:ext cx="2456873" cy="848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180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dget Format 2024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dget Format 2024" id="{4F267BD8-1240-436B-B4E6-DFAA35B57670}" vid="{E81D8DC8-AB3F-4F16-BF39-5AB6C2377D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Budget Format 2024</Template>
  <TotalTime>1489</TotalTime>
  <Words>1629</Words>
  <Application>Microsoft Office PowerPoint</Application>
  <PresentationFormat>Widescreen</PresentationFormat>
  <Paragraphs>205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Courier New</vt:lpstr>
      <vt:lpstr>Lato</vt:lpstr>
      <vt:lpstr>Symbol</vt:lpstr>
      <vt:lpstr>Budget Format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Shasta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Vietheer</dc:creator>
  <cp:lastModifiedBy>Nolda Short</cp:lastModifiedBy>
  <cp:revision>6</cp:revision>
  <dcterms:created xsi:type="dcterms:W3CDTF">2024-05-29T18:11:35Z</dcterms:created>
  <dcterms:modified xsi:type="dcterms:W3CDTF">2024-05-30T23:49:45Z</dcterms:modified>
</cp:coreProperties>
</file>